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3"/>
    <p:sldId id="258" r:id="rId4"/>
    <p:sldId id="257" r:id="rId5"/>
    <p:sldId id="303" r:id="rId6"/>
    <p:sldId id="259" r:id="rId7"/>
    <p:sldId id="316" r:id="rId8"/>
    <p:sldId id="267" r:id="rId9"/>
    <p:sldId id="268" r:id="rId10"/>
    <p:sldId id="318" r:id="rId11"/>
    <p:sldId id="317" r:id="rId12"/>
    <p:sldId id="270" r:id="rId13"/>
    <p:sldId id="319" r:id="rId14"/>
    <p:sldId id="338" r:id="rId15"/>
    <p:sldId id="320" r:id="rId16"/>
    <p:sldId id="269" r:id="rId18"/>
    <p:sldId id="322" r:id="rId19"/>
    <p:sldId id="321" r:id="rId20"/>
    <p:sldId id="304" r:id="rId21"/>
    <p:sldId id="305" r:id="rId22"/>
    <p:sldId id="271" r:id="rId23"/>
    <p:sldId id="272" r:id="rId24"/>
    <p:sldId id="306" r:id="rId25"/>
    <p:sldId id="261" r:id="rId26"/>
    <p:sldId id="286" r:id="rId27"/>
    <p:sldId id="280" r:id="rId28"/>
    <p:sldId id="307" r:id="rId29"/>
    <p:sldId id="323" r:id="rId30"/>
    <p:sldId id="324" r:id="rId31"/>
    <p:sldId id="281" r:id="rId32"/>
    <p:sldId id="287" r:id="rId33"/>
    <p:sldId id="308" r:id="rId34"/>
    <p:sldId id="325" r:id="rId35"/>
    <p:sldId id="288" r:id="rId36"/>
    <p:sldId id="289" r:id="rId37"/>
    <p:sldId id="282" r:id="rId38"/>
    <p:sldId id="309" r:id="rId39"/>
    <p:sldId id="310" r:id="rId40"/>
    <p:sldId id="283" r:id="rId41"/>
    <p:sldId id="327" r:id="rId42"/>
    <p:sldId id="326" r:id="rId43"/>
    <p:sldId id="262" r:id="rId44"/>
    <p:sldId id="291" r:id="rId45"/>
    <p:sldId id="292" r:id="rId46"/>
    <p:sldId id="296" r:id="rId47"/>
    <p:sldId id="293" r:id="rId48"/>
    <p:sldId id="329" r:id="rId49"/>
    <p:sldId id="294" r:id="rId50"/>
    <p:sldId id="330" r:id="rId51"/>
    <p:sldId id="328" r:id="rId52"/>
    <p:sldId id="264" r:id="rId53"/>
    <p:sldId id="311" r:id="rId54"/>
    <p:sldId id="297" r:id="rId55"/>
    <p:sldId id="301" r:id="rId56"/>
    <p:sldId id="302" r:id="rId57"/>
    <p:sldId id="312" r:id="rId58"/>
    <p:sldId id="298" r:id="rId59"/>
    <p:sldId id="332" r:id="rId60"/>
    <p:sldId id="333" r:id="rId61"/>
    <p:sldId id="331" r:id="rId62"/>
    <p:sldId id="334" r:id="rId63"/>
    <p:sldId id="299" r:id="rId64"/>
    <p:sldId id="335" r:id="rId65"/>
    <p:sldId id="336" r:id="rId66"/>
    <p:sldId id="300" r:id="rId67"/>
    <p:sldId id="337" r:id="rId68"/>
    <p:sldId id="314" r:id="rId69"/>
    <p:sldId id="266" r:id="rId70"/>
    <p:sldId id="315" r:id="rId71"/>
    <p:sldId id="275" r:id="rId72"/>
    <p:sldId id="277" r:id="rId73"/>
    <p:sldId id="273" r:id="rId74"/>
    <p:sldId id="276" r:id="rId75"/>
    <p:sldId id="279" r:id="rId76"/>
  </p:sldIdLst>
  <p:sldSz cx="12192000" cy="6858000"/>
  <p:notesSz cx="6858000" cy="9144000"/>
  <p:custDataLst>
    <p:tags r:id="rId8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3" d="100"/>
          <a:sy n="83" d="100"/>
        </p:scale>
        <p:origin x="667" y="6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0" Type="http://schemas.openxmlformats.org/officeDocument/2006/relationships/tags" Target="tags/tag139.xml"/><Relationship Id="rId8" Type="http://schemas.openxmlformats.org/officeDocument/2006/relationships/slide" Target="slides/slide6.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8524D-5881-4CFD-A424-2B233A55438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D867A-F655-4B00-9A28-69743A5935C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6.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9.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image" Target="../media/image1.png"/><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1.xml"/><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4.xml"/><Relationship Id="rId2" Type="http://schemas.openxmlformats.org/officeDocument/2006/relationships/image" Target="../media/image41.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6.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7.xml"/><Relationship Id="rId2" Type="http://schemas.openxmlformats.org/officeDocument/2006/relationships/image" Target="../media/image48.png"/><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9.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image" Target="../media/image55.png"/><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image" Target="../media/image59.png"/><Relationship Id="rId1"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image" Target="../media/image60.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9.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11.xml"/><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15.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tags" Target="../tags/tag114.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6.xml"/><Relationship Id="rId2" Type="http://schemas.openxmlformats.org/officeDocument/2006/relationships/image" Target="../media/image72.png"/><Relationship Id="rId1" Type="http://schemas.openxmlformats.org/officeDocument/2006/relationships/image" Target="../media/image7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7.xml"/><Relationship Id="rId2" Type="http://schemas.openxmlformats.org/officeDocument/2006/relationships/image" Target="../media/image74.png"/><Relationship Id="rId1"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image" Target="../media/image75.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9.xml"/><Relationship Id="rId2" Type="http://schemas.openxmlformats.org/officeDocument/2006/relationships/image" Target="../media/image77.png"/><Relationship Id="rId1"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image" Target="../media/image79.png"/></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2.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4.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image" Target="../media/image90.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7.xml"/><Relationship Id="rId2" Type="http://schemas.openxmlformats.org/officeDocument/2006/relationships/image" Target="../media/image92.png"/><Relationship Id="rId1"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9.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1.xml"/><Relationship Id="rId1"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3.xml"/><Relationship Id="rId1" Type="http://schemas.openxmlformats.org/officeDocument/2006/relationships/image" Target="../media/image98.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4.xml"/><Relationship Id="rId2" Type="http://schemas.openxmlformats.org/officeDocument/2006/relationships/image" Target="../media/image100.png"/><Relationship Id="rId1" Type="http://schemas.openxmlformats.org/officeDocument/2006/relationships/image" Target="../media/image9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6.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8.xml"/><Relationship Id="rId1" Type="http://schemas.openxmlformats.org/officeDocument/2006/relationships/tags" Target="../tags/tag13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3.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06437" y="1736436"/>
            <a:ext cx="9799200" cy="2570400"/>
          </a:xfrm>
        </p:spPr>
        <p:txBody>
          <a:bodyPr>
            <a:normAutofit/>
          </a:bodyPr>
          <a:lstStyle/>
          <a:p>
            <a:r>
              <a:rPr lang="zh-CN" altLang="zh-CN" dirty="0"/>
              <a:t>A</a:t>
            </a:r>
            <a:r>
              <a:rPr lang="en-US" altLang="zh-CN" dirty="0" err="1"/>
              <a:t>ttention</a:t>
            </a:r>
            <a:r>
              <a:rPr lang="en-US" altLang="zh-CN" dirty="0"/>
              <a:t> in Deep Neural Networks </a:t>
            </a:r>
            <a:endParaRPr lang="en-US" altLang="zh-CN" dirty="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80435"/>
            <a:ext cx="10969200" cy="705600"/>
          </a:xfrm>
        </p:spPr>
        <p:txBody>
          <a:bodyPr>
            <a:normAutofit/>
          </a:bodyPr>
          <a:lstStyle/>
          <a:p>
            <a:r>
              <a:rPr lang="en-US" altLang="zh-CN" dirty="0">
                <a:sym typeface="+mn-ea"/>
              </a:rPr>
              <a:t>STN</a:t>
            </a:r>
            <a:endParaRPr lang="zh-CN" altLang="en-US" dirty="0"/>
          </a:p>
        </p:txBody>
      </p:sp>
      <p:pic>
        <p:nvPicPr>
          <p:cNvPr id="27" name="图片 26"/>
          <p:cNvPicPr>
            <a:picLocks noChangeAspect="1"/>
          </p:cNvPicPr>
          <p:nvPr/>
        </p:nvPicPr>
        <p:blipFill>
          <a:blip r:embed="rId1"/>
          <a:stretch>
            <a:fillRect/>
          </a:stretch>
        </p:blipFill>
        <p:spPr>
          <a:xfrm>
            <a:off x="1055398" y="2681420"/>
            <a:ext cx="9896475" cy="3619500"/>
          </a:xfrm>
          <a:prstGeom prst="rect">
            <a:avLst/>
          </a:prstGeom>
        </p:spPr>
      </p:pic>
      <p:pic>
        <p:nvPicPr>
          <p:cNvPr id="29" name="图片 28"/>
          <p:cNvPicPr>
            <a:picLocks noChangeAspect="1"/>
          </p:cNvPicPr>
          <p:nvPr/>
        </p:nvPicPr>
        <p:blipFill>
          <a:blip r:embed="rId2"/>
          <a:stretch>
            <a:fillRect/>
          </a:stretch>
        </p:blipFill>
        <p:spPr>
          <a:xfrm>
            <a:off x="3068925" y="164886"/>
            <a:ext cx="6361403" cy="2607132"/>
          </a:xfrm>
          <a:prstGeom prst="rect">
            <a:avLst/>
          </a:prstGeom>
        </p:spPr>
      </p:pic>
      <p:sp>
        <p:nvSpPr>
          <p:cNvPr id="6" name="文本框 5"/>
          <p:cNvSpPr txBox="1"/>
          <p:nvPr/>
        </p:nvSpPr>
        <p:spPr>
          <a:xfrm>
            <a:off x="671830" y="6363335"/>
            <a:ext cx="11304905" cy="448310"/>
          </a:xfrm>
          <a:prstGeom prst="rect">
            <a:avLst/>
          </a:prstGeom>
          <a:noFill/>
        </p:spPr>
        <p:txBody>
          <a:bodyPr wrap="square" rtlCol="0">
            <a:noAutofit/>
          </a:bodyPr>
          <a:lstStyle/>
          <a:p>
            <a:r>
              <a:rPr sz="1200" u="sng"/>
              <a:t>Max Jaderberg, Karen Simonyan, Andrew Zisserman, and koray kavukcuoglu. </a:t>
            </a:r>
            <a:r>
              <a:rPr sz="1200" b="1" u="sng"/>
              <a:t>Spatial transformer networks</a:t>
            </a:r>
            <a:r>
              <a:rPr sz="1200" u="sng"/>
              <a:t>. In</a:t>
            </a:r>
            <a:r>
              <a:rPr lang="en-US" sz="1200" u="sng"/>
              <a:t> </a:t>
            </a:r>
            <a:r>
              <a:rPr sz="1200" u="sng"/>
              <a:t>C. Cortes, N. D. Lawrence, D. D. Lee, M. Sugiyama, and R. Garnett, editors, Advances in Neural Information</a:t>
            </a:r>
            <a:r>
              <a:rPr lang="en-US" sz="1200" u="sng"/>
              <a:t> </a:t>
            </a:r>
            <a:r>
              <a:rPr sz="1200" u="sng"/>
              <a:t>Processing Systems 28, pages 2017–2025. Curran Associates, Inc., 2015.</a:t>
            </a:r>
            <a:endParaRPr sz="1200" u="sng"/>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16935"/>
            <a:ext cx="10969200" cy="705600"/>
          </a:xfrm>
        </p:spPr>
        <p:txBody>
          <a:bodyPr>
            <a:normAutofit/>
          </a:bodyPr>
          <a:lstStyle/>
          <a:p>
            <a:r>
              <a:rPr lang="en-US" altLang="zh-CN" dirty="0">
                <a:sym typeface="+mn-ea"/>
              </a:rPr>
              <a:t>Attention-augmented memory</a:t>
            </a:r>
            <a:endParaRPr lang="zh-CN" altLang="en-US" dirty="0"/>
          </a:p>
        </p:txBody>
      </p:sp>
      <p:sp>
        <p:nvSpPr>
          <p:cNvPr id="3" name="内容占位符 2"/>
          <p:cNvSpPr>
            <a:spLocks noGrp="1"/>
          </p:cNvSpPr>
          <p:nvPr>
            <p:ph idx="1"/>
          </p:nvPr>
        </p:nvSpPr>
        <p:spPr>
          <a:xfrm>
            <a:off x="479091" y="1530697"/>
            <a:ext cx="6060440" cy="4700270"/>
          </a:xfrm>
        </p:spPr>
        <p:style>
          <a:lnRef idx="2">
            <a:schemeClr val="accent2"/>
          </a:lnRef>
          <a:fillRef idx="1">
            <a:schemeClr val="lt1"/>
          </a:fillRef>
          <a:effectRef idx="0">
            <a:schemeClr val="accent2"/>
          </a:effectRef>
          <a:fontRef idx="minor">
            <a:schemeClr val="dk1"/>
          </a:fontRef>
        </p:style>
        <p:txBody>
          <a:bodyPr>
            <a:normAutofit/>
          </a:bodyPr>
          <a:lstStyle/>
          <a:p>
            <a:r>
              <a:rPr lang="en-US" altLang="zh-CN" sz="1800" dirty="0"/>
              <a:t>Attentional interfaces also allow the neural network iteration with other </a:t>
            </a:r>
            <a:r>
              <a:rPr lang="en-US" altLang="zh-CN" sz="1800" u="sng" dirty="0"/>
              <a:t>cognitive elements</a:t>
            </a:r>
            <a:r>
              <a:rPr lang="en-US" altLang="zh-CN" sz="1800" dirty="0"/>
              <a:t> (i.e., </a:t>
            </a:r>
            <a:r>
              <a:rPr lang="en-US" altLang="zh-CN" sz="1800" b="1" dirty="0"/>
              <a:t>memories, working memory</a:t>
            </a:r>
            <a:r>
              <a:rPr lang="en-US" altLang="zh-CN" sz="1800" dirty="0"/>
              <a:t>).</a:t>
            </a:r>
            <a:endParaRPr lang="en-US" altLang="zh-CN" sz="1800" dirty="0"/>
          </a:p>
          <a:p>
            <a:r>
              <a:rPr lang="en-US" altLang="zh-CN" sz="1800" b="1" dirty="0"/>
              <a:t>Neural Turing Machine (NTM)</a:t>
            </a:r>
            <a:r>
              <a:rPr lang="en-US" altLang="zh-CN" sz="1800" dirty="0"/>
              <a:t> and </a:t>
            </a:r>
            <a:r>
              <a:rPr lang="en-US" altLang="zh-CN" sz="1800" b="1" dirty="0"/>
              <a:t>Memory Networks (</a:t>
            </a:r>
            <a:r>
              <a:rPr lang="en-US" altLang="zh-CN" sz="1800" b="1" dirty="0" err="1"/>
              <a:t>MemNN</a:t>
            </a:r>
            <a:r>
              <a:rPr lang="en-US" altLang="zh-CN" sz="1800" b="1" dirty="0"/>
              <a:t>)</a:t>
            </a:r>
            <a:r>
              <a:rPr lang="en-US" altLang="zh-CN" sz="1800" dirty="0"/>
              <a:t> introduced the possibility dealing with </a:t>
            </a:r>
            <a:r>
              <a:rPr lang="en-US" altLang="zh-CN" sz="1800" u="sng" dirty="0"/>
              <a:t>addressable memory</a:t>
            </a:r>
            <a:r>
              <a:rPr lang="en-US" altLang="zh-CN" sz="1800" dirty="0"/>
              <a:t>.</a:t>
            </a:r>
            <a:endParaRPr lang="en-US" altLang="zh-CN" sz="1800" dirty="0"/>
          </a:p>
          <a:p>
            <a:r>
              <a:rPr lang="en-US" altLang="zh-CN" sz="1800" b="1" dirty="0"/>
              <a:t>Memory Networks</a:t>
            </a:r>
            <a:r>
              <a:rPr lang="en-US" altLang="zh-CN" sz="1800" dirty="0"/>
              <a:t> are a relatively new framework of models designed to alleviate the problem of learning long-term dependencies in sequential data by providing an explicit memory representation for each token in the sequence.</a:t>
            </a:r>
            <a:endParaRPr lang="en-US" altLang="zh-CN" sz="1800" dirty="0"/>
          </a:p>
        </p:txBody>
      </p:sp>
      <p:pic>
        <p:nvPicPr>
          <p:cNvPr id="4" name="图片 3"/>
          <p:cNvPicPr>
            <a:picLocks noChangeAspect="1"/>
          </p:cNvPicPr>
          <p:nvPr/>
        </p:nvPicPr>
        <p:blipFill>
          <a:blip r:embed="rId1"/>
          <a:stretch>
            <a:fillRect/>
          </a:stretch>
        </p:blipFill>
        <p:spPr>
          <a:xfrm>
            <a:off x="6668840" y="1450946"/>
            <a:ext cx="5317490" cy="4641215"/>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80435"/>
            <a:ext cx="10969200" cy="705600"/>
          </a:xfrm>
        </p:spPr>
        <p:txBody>
          <a:bodyPr>
            <a:normAutofit/>
          </a:bodyPr>
          <a:lstStyle/>
          <a:p>
            <a:r>
              <a:rPr lang="en-US" altLang="zh-CN" dirty="0">
                <a:sym typeface="+mn-ea"/>
              </a:rPr>
              <a:t>NTM</a:t>
            </a:r>
            <a:endParaRPr lang="zh-CN" altLang="en-US" dirty="0"/>
          </a:p>
        </p:txBody>
      </p:sp>
      <p:pic>
        <p:nvPicPr>
          <p:cNvPr id="3" name="图片 2"/>
          <p:cNvPicPr>
            <a:picLocks noChangeAspect="1"/>
          </p:cNvPicPr>
          <p:nvPr/>
        </p:nvPicPr>
        <p:blipFill>
          <a:blip r:embed="rId1"/>
          <a:stretch>
            <a:fillRect/>
          </a:stretch>
        </p:blipFill>
        <p:spPr>
          <a:xfrm>
            <a:off x="937540" y="1641496"/>
            <a:ext cx="5131866" cy="3575008"/>
          </a:xfrm>
          <a:prstGeom prst="rect">
            <a:avLst/>
          </a:prstGeom>
        </p:spPr>
      </p:pic>
      <p:pic>
        <p:nvPicPr>
          <p:cNvPr id="5" name="图片 4"/>
          <p:cNvPicPr>
            <a:picLocks noChangeAspect="1"/>
          </p:cNvPicPr>
          <p:nvPr/>
        </p:nvPicPr>
        <p:blipFill>
          <a:blip r:embed="rId2"/>
          <a:stretch>
            <a:fillRect/>
          </a:stretch>
        </p:blipFill>
        <p:spPr>
          <a:xfrm>
            <a:off x="7731232" y="380435"/>
            <a:ext cx="3486150" cy="952500"/>
          </a:xfrm>
          <a:prstGeom prst="rect">
            <a:avLst/>
          </a:prstGeom>
        </p:spPr>
      </p:pic>
      <p:sp>
        <p:nvSpPr>
          <p:cNvPr id="7" name="文本框 6"/>
          <p:cNvSpPr txBox="1"/>
          <p:nvPr/>
        </p:nvSpPr>
        <p:spPr>
          <a:xfrm>
            <a:off x="6428905" y="561183"/>
            <a:ext cx="1376218" cy="369332"/>
          </a:xfrm>
          <a:prstGeom prst="rect">
            <a:avLst/>
          </a:prstGeom>
          <a:noFill/>
        </p:spPr>
        <p:txBody>
          <a:bodyPr wrap="square">
            <a:spAutoFit/>
          </a:bodyPr>
          <a:lstStyle/>
          <a:p>
            <a:r>
              <a:rPr lang="en-US" altLang="zh-CN" dirty="0"/>
              <a:t>Reading:</a:t>
            </a:r>
            <a:endParaRPr lang="zh-CN" altLang="en-US" dirty="0"/>
          </a:p>
        </p:txBody>
      </p:sp>
      <p:pic>
        <p:nvPicPr>
          <p:cNvPr id="9" name="图片 8"/>
          <p:cNvPicPr>
            <a:picLocks noChangeAspect="1"/>
          </p:cNvPicPr>
          <p:nvPr/>
        </p:nvPicPr>
        <p:blipFill>
          <a:blip r:embed="rId3"/>
          <a:stretch>
            <a:fillRect/>
          </a:stretch>
        </p:blipFill>
        <p:spPr>
          <a:xfrm>
            <a:off x="7908460" y="1483572"/>
            <a:ext cx="3669140" cy="637732"/>
          </a:xfrm>
          <a:prstGeom prst="rect">
            <a:avLst/>
          </a:prstGeom>
        </p:spPr>
      </p:pic>
      <p:sp>
        <p:nvSpPr>
          <p:cNvPr id="10" name="文本框 9"/>
          <p:cNvSpPr txBox="1"/>
          <p:nvPr/>
        </p:nvSpPr>
        <p:spPr>
          <a:xfrm>
            <a:off x="6458918" y="1582954"/>
            <a:ext cx="1376218" cy="369332"/>
          </a:xfrm>
          <a:prstGeom prst="rect">
            <a:avLst/>
          </a:prstGeom>
          <a:noFill/>
        </p:spPr>
        <p:txBody>
          <a:bodyPr wrap="square">
            <a:spAutoFit/>
          </a:bodyPr>
          <a:lstStyle/>
          <a:p>
            <a:r>
              <a:rPr lang="en-US" altLang="zh-CN" dirty="0"/>
              <a:t>Writing:</a:t>
            </a:r>
            <a:endParaRPr lang="zh-CN" altLang="en-US" dirty="0"/>
          </a:p>
        </p:txBody>
      </p:sp>
      <p:sp>
        <p:nvSpPr>
          <p:cNvPr id="12" name="文本框 11"/>
          <p:cNvSpPr txBox="1"/>
          <p:nvPr/>
        </p:nvSpPr>
        <p:spPr>
          <a:xfrm>
            <a:off x="6426307" y="2580605"/>
            <a:ext cx="2826621" cy="369332"/>
          </a:xfrm>
          <a:prstGeom prst="rect">
            <a:avLst/>
          </a:prstGeom>
          <a:noFill/>
        </p:spPr>
        <p:txBody>
          <a:bodyPr wrap="square">
            <a:spAutoFit/>
          </a:bodyPr>
          <a:lstStyle/>
          <a:p>
            <a:r>
              <a:rPr lang="en-US" altLang="zh-CN" dirty="0"/>
              <a:t>Content-addressing:</a:t>
            </a:r>
            <a:endParaRPr lang="zh-CN" altLang="en-US" dirty="0"/>
          </a:p>
        </p:txBody>
      </p:sp>
      <p:pic>
        <p:nvPicPr>
          <p:cNvPr id="14" name="图片 13"/>
          <p:cNvPicPr>
            <a:picLocks noChangeAspect="1"/>
          </p:cNvPicPr>
          <p:nvPr/>
        </p:nvPicPr>
        <p:blipFill>
          <a:blip r:embed="rId4"/>
          <a:stretch>
            <a:fillRect/>
          </a:stretch>
        </p:blipFill>
        <p:spPr>
          <a:xfrm>
            <a:off x="6886328" y="2981102"/>
            <a:ext cx="4733199" cy="1463405"/>
          </a:xfrm>
          <a:prstGeom prst="rect">
            <a:avLst/>
          </a:prstGeom>
        </p:spPr>
      </p:pic>
      <p:sp>
        <p:nvSpPr>
          <p:cNvPr id="15" name="文本框 14"/>
          <p:cNvSpPr txBox="1"/>
          <p:nvPr/>
        </p:nvSpPr>
        <p:spPr>
          <a:xfrm>
            <a:off x="6495149" y="4571041"/>
            <a:ext cx="2826621" cy="369332"/>
          </a:xfrm>
          <a:prstGeom prst="rect">
            <a:avLst/>
          </a:prstGeom>
          <a:noFill/>
        </p:spPr>
        <p:txBody>
          <a:bodyPr wrap="square">
            <a:spAutoFit/>
          </a:bodyPr>
          <a:lstStyle/>
          <a:p>
            <a:r>
              <a:rPr lang="en-US" altLang="zh-CN" dirty="0"/>
              <a:t>Location-addressing:</a:t>
            </a:r>
            <a:endParaRPr lang="zh-CN" altLang="en-US" dirty="0"/>
          </a:p>
        </p:txBody>
      </p:sp>
      <p:pic>
        <p:nvPicPr>
          <p:cNvPr id="17" name="图片 16"/>
          <p:cNvPicPr>
            <a:picLocks noChangeAspect="1"/>
          </p:cNvPicPr>
          <p:nvPr/>
        </p:nvPicPr>
        <p:blipFill>
          <a:blip r:embed="rId5"/>
          <a:stretch>
            <a:fillRect/>
          </a:stretch>
        </p:blipFill>
        <p:spPr>
          <a:xfrm>
            <a:off x="6886328" y="5156313"/>
            <a:ext cx="3248025" cy="1009650"/>
          </a:xfrm>
          <a:prstGeom prst="rect">
            <a:avLst/>
          </a:prstGeom>
        </p:spPr>
      </p:pic>
      <p:sp>
        <p:nvSpPr>
          <p:cNvPr id="18" name="文本框 17"/>
          <p:cNvSpPr txBox="1"/>
          <p:nvPr/>
        </p:nvSpPr>
        <p:spPr>
          <a:xfrm>
            <a:off x="1124203" y="5476472"/>
            <a:ext cx="2826621" cy="369332"/>
          </a:xfrm>
          <a:prstGeom prst="rect">
            <a:avLst/>
          </a:prstGeom>
          <a:noFill/>
        </p:spPr>
        <p:txBody>
          <a:bodyPr wrap="square">
            <a:spAutoFit/>
          </a:bodyPr>
          <a:lstStyle/>
          <a:p>
            <a:r>
              <a:rPr lang="en-US" altLang="zh-CN" dirty="0"/>
              <a:t>Controller: RNN</a:t>
            </a:r>
            <a:endParaRPr lang="zh-CN" altLang="en-US" dirty="0"/>
          </a:p>
        </p:txBody>
      </p:sp>
      <p:sp>
        <p:nvSpPr>
          <p:cNvPr id="6" name="文本框 5"/>
          <p:cNvSpPr txBox="1"/>
          <p:nvPr/>
        </p:nvSpPr>
        <p:spPr>
          <a:xfrm>
            <a:off x="1482725" y="6495415"/>
            <a:ext cx="10094595" cy="330200"/>
          </a:xfrm>
          <a:prstGeom prst="rect">
            <a:avLst/>
          </a:prstGeom>
          <a:noFill/>
        </p:spPr>
        <p:txBody>
          <a:bodyPr wrap="square" rtlCol="0">
            <a:noAutofit/>
          </a:bodyPr>
          <a:lstStyle/>
          <a:p>
            <a:r>
              <a:rPr sz="1200" u="sng"/>
              <a:t>Alex Graves, Greg Wayne, and Ivo Danihelka. </a:t>
            </a:r>
            <a:r>
              <a:rPr sz="1200" b="1" u="sng"/>
              <a:t>Neural turing machines</a:t>
            </a:r>
            <a:r>
              <a:rPr sz="1200" u="sng"/>
              <a:t>. arXiv:1410.5401 [cs], October 2014.</a:t>
            </a:r>
            <a:r>
              <a:rPr lang="en-US" sz="1200" u="sng"/>
              <a:t> </a:t>
            </a:r>
            <a:r>
              <a:rPr sz="1200" u="sng"/>
              <a:t>arXiv: 1410.5401.</a:t>
            </a:r>
            <a:endParaRPr sz="1200" u="sng"/>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80435"/>
            <a:ext cx="10969200" cy="705600"/>
          </a:xfrm>
        </p:spPr>
        <p:txBody>
          <a:bodyPr>
            <a:normAutofit/>
          </a:bodyPr>
          <a:lstStyle/>
          <a:p>
            <a:r>
              <a:rPr lang="en-US" altLang="zh-CN" dirty="0">
                <a:sym typeface="+mn-ea"/>
              </a:rPr>
              <a:t>NTM</a:t>
            </a:r>
            <a:endParaRPr lang="zh-CN" altLang="en-US" dirty="0"/>
          </a:p>
        </p:txBody>
      </p:sp>
      <p:pic>
        <p:nvPicPr>
          <p:cNvPr id="6" name="图片 5"/>
          <p:cNvPicPr>
            <a:picLocks noChangeAspect="1"/>
          </p:cNvPicPr>
          <p:nvPr/>
        </p:nvPicPr>
        <p:blipFill>
          <a:blip r:embed="rId1"/>
          <a:stretch>
            <a:fillRect/>
          </a:stretch>
        </p:blipFill>
        <p:spPr>
          <a:xfrm>
            <a:off x="1299116" y="1206108"/>
            <a:ext cx="9587768" cy="539153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5337" y="245686"/>
            <a:ext cx="955711" cy="400110"/>
          </a:xfrm>
          <a:prstGeom prst="rect">
            <a:avLst/>
          </a:prstGeom>
          <a:noFill/>
        </p:spPr>
        <p:txBody>
          <a:bodyPr wrap="none" rtlCol="0">
            <a:spAutoFit/>
          </a:bodyPr>
          <a:lstStyle/>
          <a:p>
            <a:r>
              <a:rPr lang="en-US" altLang="zh-CN" sz="2000" b="1" u="none" strike="noStrike" dirty="0">
                <a:effectLst/>
              </a:rPr>
              <a:t>MANN</a:t>
            </a:r>
            <a:endParaRPr lang="en-US" altLang="zh-CN" sz="2000" b="1" dirty="0">
              <a:solidFill>
                <a:srgbClr val="000000"/>
              </a:solidFill>
              <a:latin typeface="等线" panose="02010600030101010101" charset="-122"/>
            </a:endParaRPr>
          </a:p>
        </p:txBody>
      </p:sp>
      <p:sp>
        <p:nvSpPr>
          <p:cNvPr id="3" name="矩形 2"/>
          <p:cNvSpPr/>
          <p:nvPr/>
        </p:nvSpPr>
        <p:spPr>
          <a:xfrm>
            <a:off x="685337" y="776005"/>
            <a:ext cx="10366919" cy="646331"/>
          </a:xfrm>
          <a:prstGeom prst="rect">
            <a:avLst/>
          </a:prstGeom>
        </p:spPr>
        <p:txBody>
          <a:bodyPr wrap="square">
            <a:spAutoFit/>
          </a:bodyPr>
          <a:lstStyle/>
          <a:p>
            <a:r>
              <a:rPr lang="en-US" altLang="zh-CN" dirty="0"/>
              <a:t>The key idea of memory-augmented neural networks (MANNs) is to enable neural networks to learn quickly with the help of an external memory. Santoro et  al. used Neural Turing Machines.</a:t>
            </a:r>
            <a:endParaRPr lang="zh-CN" altLang="en-US" dirty="0"/>
          </a:p>
        </p:txBody>
      </p:sp>
      <p:pic>
        <p:nvPicPr>
          <p:cNvPr id="2" name="图片 1"/>
          <p:cNvPicPr>
            <a:picLocks noChangeAspect="1"/>
          </p:cNvPicPr>
          <p:nvPr/>
        </p:nvPicPr>
        <p:blipFill>
          <a:blip r:embed="rId1"/>
          <a:stretch>
            <a:fillRect/>
          </a:stretch>
        </p:blipFill>
        <p:spPr>
          <a:xfrm>
            <a:off x="860504" y="1693564"/>
            <a:ext cx="5008292" cy="2026737"/>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685337" y="4149299"/>
                <a:ext cx="10733512" cy="1754326"/>
              </a:xfrm>
              <a:prstGeom prst="rect">
                <a:avLst/>
              </a:prstGeom>
            </p:spPr>
            <p:txBody>
              <a:bodyPr wrap="square">
                <a:spAutoFit/>
              </a:bodyPr>
              <a:lstStyle/>
              <a:p>
                <a:r>
                  <a:rPr lang="en-US" altLang="zh-CN" dirty="0"/>
                  <a:t>(</a:t>
                </a:r>
                <a:r>
                  <a:rPr lang="en-US" altLang="zh-CN" b="1" dirty="0"/>
                  <a:t>right: The interaction between the controller and memory</a:t>
                </a:r>
                <a:r>
                  <a:rPr lang="en-US" altLang="zh-CN" dirty="0"/>
                  <a:t>) In short, previously obtained knowledge is leveraged to aid the classification of new inputs. Given an input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 </a:t>
                </a:r>
                <a:r>
                  <a:rPr lang="en-US" altLang="zh-CN" dirty="0"/>
                  <a:t>at time </a:t>
                </a:r>
                <a14:m>
                  <m:oMath xmlns:m="http://schemas.openxmlformats.org/officeDocument/2006/math">
                    <m:r>
                      <a:rPr lang="en-US" altLang="zh-CN" b="0" i="1" smtClean="0">
                        <a:latin typeface="Cambria Math" panose="02040503050406030204" pitchFamily="18" charset="0"/>
                      </a:rPr>
                      <m:t>𝑡</m:t>
                    </m:r>
                  </m:oMath>
                </a14:m>
                <a:r>
                  <a:rPr lang="en-US" altLang="zh-CN" dirty="0"/>
                  <a:t>, the controller generates a key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𝑡</m:t>
                        </m:r>
                      </m:sub>
                    </m:sSub>
                  </m:oMath>
                </a14:m>
                <a:r>
                  <a:rPr lang="en-US" altLang="zh-CN" dirty="0"/>
                  <a:t>, which can be stored in memory matrix </a:t>
                </a:r>
                <a14:m>
                  <m:oMath xmlns:m="http://schemas.openxmlformats.org/officeDocument/2006/math">
                    <m:r>
                      <a:rPr lang="en-US" altLang="zh-CN" b="0" i="1" smtClean="0">
                        <a:latin typeface="Cambria Math" panose="02040503050406030204" pitchFamily="18" charset="0"/>
                      </a:rPr>
                      <m:t>𝑀</m:t>
                    </m:r>
                  </m:oMath>
                </a14:m>
                <a:r>
                  <a:rPr lang="zh-CN" altLang="en-US" dirty="0"/>
                  <a:t> </a:t>
                </a:r>
                <a:r>
                  <a:rPr lang="en-US" altLang="zh-CN" dirty="0"/>
                  <a:t>and can be used to retrieve previous representations from memory matrix </a:t>
                </a:r>
                <a14:m>
                  <m:oMath xmlns:m="http://schemas.openxmlformats.org/officeDocument/2006/math">
                    <m:r>
                      <a:rPr lang="en-US" altLang="zh-CN" b="0" i="1" smtClean="0">
                        <a:latin typeface="Cambria Math" panose="02040503050406030204" pitchFamily="18" charset="0"/>
                      </a:rPr>
                      <m:t>𝑀</m:t>
                    </m:r>
                  </m:oMath>
                </a14:m>
                <a:r>
                  <a:rPr lang="en-US" altLang="zh-CN" dirty="0"/>
                  <a:t>. When reading from memory, the aim is to produce a linear combination of stored keys in memory matrix </a:t>
                </a:r>
                <a14:m>
                  <m:oMath xmlns:m="http://schemas.openxmlformats.org/officeDocument/2006/math">
                    <m:r>
                      <a:rPr lang="en-US" altLang="zh-CN" b="0" i="1" smtClean="0">
                        <a:latin typeface="Cambria Math" panose="02040503050406030204" pitchFamily="18" charset="0"/>
                      </a:rPr>
                      <m:t>𝑀</m:t>
                    </m:r>
                  </m:oMath>
                </a14:m>
                <a:r>
                  <a:rPr lang="en-US" altLang="zh-CN" dirty="0"/>
                  <a:t>, giving greater weight to those which have a larger cosine similarity with the current key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𝑡</m:t>
                        </m:r>
                      </m:sub>
                    </m:sSub>
                  </m:oMath>
                </a14:m>
                <a:r>
                  <a:rPr lang="en-US" altLang="zh-CN" dirty="0"/>
                  <a:t>. </a:t>
                </a:r>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685337" y="4149299"/>
                <a:ext cx="10733512" cy="1754326"/>
              </a:xfrm>
              <a:prstGeom prst="rect">
                <a:avLst/>
              </a:prstGeom>
              <a:blipFill rotWithShape="1">
                <a:blip r:embed="rId2"/>
                <a:stretch>
                  <a:fillRect l="-2" t="-12" r="3" b="2"/>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6498373" y="1697101"/>
            <a:ext cx="3533177" cy="2023200"/>
          </a:xfrm>
          <a:prstGeom prst="rect">
            <a:avLst/>
          </a:prstGeom>
        </p:spPr>
      </p:pic>
      <p:sp>
        <p:nvSpPr>
          <p:cNvPr id="7" name="文本框 6"/>
          <p:cNvSpPr txBox="1"/>
          <p:nvPr/>
        </p:nvSpPr>
        <p:spPr>
          <a:xfrm>
            <a:off x="1009015" y="6404610"/>
            <a:ext cx="10512425" cy="330200"/>
          </a:xfrm>
          <a:prstGeom prst="rect">
            <a:avLst/>
          </a:prstGeom>
          <a:noFill/>
        </p:spPr>
        <p:txBody>
          <a:bodyPr wrap="square" rtlCol="0">
            <a:noAutofit/>
          </a:bodyPr>
          <a:lstStyle/>
          <a:p>
            <a:r>
              <a:rPr sz="1200" u="sng"/>
              <a:t>Mark Collier, Joeran Beel</a:t>
            </a:r>
            <a:r>
              <a:rPr lang="en-US" sz="1200" u="sng"/>
              <a:t>. </a:t>
            </a:r>
            <a:r>
              <a:rPr sz="1200" u="sng"/>
              <a:t>Memory-Augmented Neural Networks for Machine Translation</a:t>
            </a:r>
            <a:r>
              <a:rPr lang="en-US" sz="1200" u="sng"/>
              <a:t>.</a:t>
            </a:r>
            <a:r>
              <a:rPr sz="1200" u="sng">
                <a:sym typeface="+mn-ea"/>
              </a:rPr>
              <a:t> arXiv:1909.08314 [cs], Wed, 18 Sep 2019.</a:t>
            </a:r>
            <a:r>
              <a:rPr lang="en-US" sz="1200" u="sng">
                <a:sym typeface="+mn-ea"/>
              </a:rPr>
              <a:t> </a:t>
            </a:r>
            <a:r>
              <a:rPr sz="1200" u="sng">
                <a:sym typeface="+mn-ea"/>
              </a:rPr>
              <a:t>arXiv: 1909.08314</a:t>
            </a:r>
            <a:r>
              <a:rPr lang="en-US" sz="1200" u="sng">
                <a:sym typeface="+mn-ea"/>
              </a:rPr>
              <a:t>.</a:t>
            </a:r>
            <a:endParaRPr lang="en-US" sz="1200" u="sng"/>
          </a:p>
          <a:p>
            <a:r>
              <a:rPr lang="en-US" sz="1200" u="sng"/>
              <a:t> </a:t>
            </a:r>
            <a:endParaRPr lang="en-US" sz="1200" u="sng"/>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4980" y="335408"/>
            <a:ext cx="10969200" cy="705600"/>
          </a:xfrm>
        </p:spPr>
        <p:txBody>
          <a:bodyPr>
            <a:normAutofit/>
          </a:bodyPr>
          <a:lstStyle/>
          <a:p>
            <a:r>
              <a:rPr lang="en-US" altLang="zh-CN" dirty="0">
                <a:sym typeface="+mn-ea"/>
              </a:rPr>
              <a:t>End-to-end attention models</a:t>
            </a:r>
            <a:endParaRPr lang="zh-CN" altLang="en-US" dirty="0"/>
          </a:p>
        </p:txBody>
      </p:sp>
      <p:sp>
        <p:nvSpPr>
          <p:cNvPr id="3" name="内容占位符 2"/>
          <p:cNvSpPr>
            <a:spLocks noGrp="1"/>
          </p:cNvSpPr>
          <p:nvPr>
            <p:ph idx="1"/>
          </p:nvPr>
        </p:nvSpPr>
        <p:spPr>
          <a:xfrm>
            <a:off x="336434" y="1231900"/>
            <a:ext cx="5208270" cy="5290692"/>
          </a:xfrm>
        </p:spPr>
        <p:style>
          <a:lnRef idx="2">
            <a:schemeClr val="accent2"/>
          </a:lnRef>
          <a:fillRef idx="1">
            <a:schemeClr val="lt1"/>
          </a:fillRef>
          <a:effectRef idx="0">
            <a:schemeClr val="accent2"/>
          </a:effectRef>
          <a:fontRef idx="minor">
            <a:schemeClr val="dk1"/>
          </a:fontRef>
        </p:style>
        <p:txBody>
          <a:bodyPr>
            <a:noAutofit/>
          </a:bodyPr>
          <a:lstStyle/>
          <a:p>
            <a:pPr lvl="1"/>
            <a:r>
              <a:rPr lang="en-US" altLang="zh-CN" sz="1700" dirty="0"/>
              <a:t>The</a:t>
            </a:r>
            <a:r>
              <a:rPr lang="en-US" altLang="zh-CN" sz="1700" b="1" dirty="0"/>
              <a:t> Neural Transformer (NT)</a:t>
            </a:r>
            <a:r>
              <a:rPr lang="en-US" altLang="zh-CN" sz="1700" dirty="0"/>
              <a:t> and </a:t>
            </a:r>
            <a:r>
              <a:rPr lang="en-US" altLang="zh-CN" sz="1700" b="1" dirty="0"/>
              <a:t>Graph Attention Networks</a:t>
            </a:r>
            <a:r>
              <a:rPr lang="en-US" altLang="zh-CN" sz="1700" dirty="0"/>
              <a:t> - purely attentional architectures -demonstrated to the scientific community that attention is a key element for the future development in Deep Learning. </a:t>
            </a:r>
            <a:endParaRPr lang="en-US" altLang="zh-CN" sz="1700" dirty="0"/>
          </a:p>
          <a:p>
            <a:pPr lvl="1"/>
            <a:r>
              <a:rPr lang="en-US" altLang="zh-CN" sz="1700" dirty="0"/>
              <a:t>The </a:t>
            </a:r>
            <a:r>
              <a:rPr lang="en-US" altLang="zh-CN" sz="1700" b="1" dirty="0"/>
              <a:t>Transformer’s</a:t>
            </a:r>
            <a:r>
              <a:rPr lang="en-US" altLang="zh-CN" sz="1700" dirty="0"/>
              <a:t> goal is to use </a:t>
            </a:r>
            <a:r>
              <a:rPr lang="en-US" altLang="zh-CN" sz="1700" b="1" dirty="0"/>
              <a:t>self-attention</a:t>
            </a:r>
            <a:r>
              <a:rPr lang="en-US" altLang="zh-CN" sz="1700" dirty="0"/>
              <a:t> to minimize traditional recurrent neural networks’ difficulties. </a:t>
            </a:r>
            <a:endParaRPr lang="en-US" altLang="zh-CN" sz="1700" dirty="0"/>
          </a:p>
          <a:p>
            <a:pPr lvl="1"/>
            <a:r>
              <a:rPr lang="en-US" altLang="zh-CN" sz="1700" b="1" dirty="0"/>
              <a:t>Graph Attention Networks (GATs)</a:t>
            </a:r>
            <a:r>
              <a:rPr lang="en-US" altLang="zh-CN" sz="1700" dirty="0"/>
              <a:t> are an end-to-end attention version of GNNs. They have stacks of attentional layers that help the model focus on the unstructured data’s most relevant parts to make decisions.</a:t>
            </a:r>
            <a:endParaRPr lang="en-US" altLang="zh-CN" sz="1700" dirty="0"/>
          </a:p>
        </p:txBody>
      </p:sp>
      <p:pic>
        <p:nvPicPr>
          <p:cNvPr id="5" name="图片 4"/>
          <p:cNvPicPr>
            <a:picLocks noChangeAspect="1"/>
          </p:cNvPicPr>
          <p:nvPr/>
        </p:nvPicPr>
        <p:blipFill>
          <a:blip r:embed="rId1"/>
          <a:stretch>
            <a:fillRect/>
          </a:stretch>
        </p:blipFill>
        <p:spPr>
          <a:xfrm>
            <a:off x="5658197" y="1400291"/>
            <a:ext cx="6349365" cy="473583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80435"/>
            <a:ext cx="10969200" cy="705600"/>
          </a:xfrm>
        </p:spPr>
        <p:txBody>
          <a:bodyPr>
            <a:normAutofit/>
          </a:bodyPr>
          <a:lstStyle/>
          <a:p>
            <a:r>
              <a:rPr lang="en-US" altLang="zh-CN" dirty="0">
                <a:sym typeface="+mn-ea"/>
              </a:rPr>
              <a:t>Transformer</a:t>
            </a:r>
            <a:endParaRPr lang="zh-CN" altLang="en-US" dirty="0"/>
          </a:p>
        </p:txBody>
      </p:sp>
      <p:pic>
        <p:nvPicPr>
          <p:cNvPr id="6" name="图片 5"/>
          <p:cNvPicPr>
            <a:picLocks noChangeAspect="1"/>
          </p:cNvPicPr>
          <p:nvPr/>
        </p:nvPicPr>
        <p:blipFill>
          <a:blip r:embed="rId1"/>
          <a:stretch>
            <a:fillRect/>
          </a:stretch>
        </p:blipFill>
        <p:spPr>
          <a:xfrm>
            <a:off x="7257011" y="0"/>
            <a:ext cx="4800600" cy="6572250"/>
          </a:xfrm>
          <a:prstGeom prst="rect">
            <a:avLst/>
          </a:prstGeom>
        </p:spPr>
      </p:pic>
      <p:pic>
        <p:nvPicPr>
          <p:cNvPr id="11" name="图片 10"/>
          <p:cNvPicPr>
            <a:picLocks noChangeAspect="1"/>
          </p:cNvPicPr>
          <p:nvPr/>
        </p:nvPicPr>
        <p:blipFill>
          <a:blip r:embed="rId2"/>
          <a:stretch>
            <a:fillRect/>
          </a:stretch>
        </p:blipFill>
        <p:spPr>
          <a:xfrm>
            <a:off x="414774" y="1392683"/>
            <a:ext cx="2838085" cy="3474460"/>
          </a:xfrm>
          <a:prstGeom prst="rect">
            <a:avLst/>
          </a:prstGeom>
        </p:spPr>
      </p:pic>
      <p:pic>
        <p:nvPicPr>
          <p:cNvPr id="16" name="图片 15"/>
          <p:cNvPicPr>
            <a:picLocks noChangeAspect="1"/>
          </p:cNvPicPr>
          <p:nvPr/>
        </p:nvPicPr>
        <p:blipFill>
          <a:blip r:embed="rId3"/>
          <a:stretch>
            <a:fillRect/>
          </a:stretch>
        </p:blipFill>
        <p:spPr>
          <a:xfrm>
            <a:off x="3570057" y="986471"/>
            <a:ext cx="3876675" cy="4886325"/>
          </a:xfrm>
          <a:prstGeom prst="rect">
            <a:avLst/>
          </a:prstGeom>
        </p:spPr>
      </p:pic>
      <p:pic>
        <p:nvPicPr>
          <p:cNvPr id="20" name="图片 19"/>
          <p:cNvPicPr>
            <a:picLocks noChangeAspect="1"/>
          </p:cNvPicPr>
          <p:nvPr/>
        </p:nvPicPr>
        <p:blipFill>
          <a:blip r:embed="rId4"/>
          <a:stretch>
            <a:fillRect/>
          </a:stretch>
        </p:blipFill>
        <p:spPr>
          <a:xfrm>
            <a:off x="180340" y="5024755"/>
            <a:ext cx="3825875" cy="751205"/>
          </a:xfrm>
          <a:prstGeom prst="rect">
            <a:avLst/>
          </a:prstGeom>
        </p:spPr>
      </p:pic>
      <p:sp>
        <p:nvSpPr>
          <p:cNvPr id="3" name="文本框 2"/>
          <p:cNvSpPr txBox="1"/>
          <p:nvPr/>
        </p:nvSpPr>
        <p:spPr>
          <a:xfrm>
            <a:off x="483870" y="6165215"/>
            <a:ext cx="7868920" cy="460375"/>
          </a:xfrm>
          <a:prstGeom prst="rect">
            <a:avLst/>
          </a:prstGeom>
          <a:noFill/>
        </p:spPr>
        <p:txBody>
          <a:bodyPr wrap="square" rtlCol="0">
            <a:spAutoFit/>
          </a:bodyPr>
          <a:lstStyle/>
          <a:p>
            <a:pPr algn="l">
              <a:buClrTx/>
              <a:buSzTx/>
              <a:buFontTx/>
            </a:pPr>
            <a:r>
              <a:rPr sz="1200" u="sng"/>
              <a:t>Ashish Vaswani, Noam Shazeer, Niki Parmar, Jakob Uszkoreit, Llion Jones, Aidan N. Gomez, Lukasz Kaiser, and Illia Polosukhin. </a:t>
            </a:r>
            <a:r>
              <a:rPr sz="1200" b="1" u="sng"/>
              <a:t>Attention is all you need</a:t>
            </a:r>
            <a:r>
              <a:rPr sz="1200" u="sng"/>
              <a:t>. arXiv:1706.03762 [cs], June 2017. arXiv: 1706.03762.</a:t>
            </a:r>
            <a:endParaRPr sz="1200" u="sng"/>
          </a:p>
        </p:txBody>
      </p:sp>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80435"/>
            <a:ext cx="10969200" cy="705600"/>
          </a:xfrm>
        </p:spPr>
        <p:txBody>
          <a:bodyPr>
            <a:normAutofit/>
          </a:bodyPr>
          <a:lstStyle/>
          <a:p>
            <a:r>
              <a:rPr lang="en-US" altLang="zh-CN" dirty="0">
                <a:sym typeface="+mn-ea"/>
              </a:rPr>
              <a:t>Transformer</a:t>
            </a:r>
            <a:r>
              <a:rPr lang="zh-CN" altLang="en-US" dirty="0">
                <a:sym typeface="+mn-ea"/>
              </a:rPr>
              <a:t>：</a:t>
            </a:r>
            <a:r>
              <a:rPr lang="en-US" altLang="zh-CN" dirty="0">
                <a:sym typeface="+mn-ea"/>
              </a:rPr>
              <a:t>using in three ways</a:t>
            </a:r>
            <a:endParaRPr lang="zh-CN" altLang="en-US" dirty="0"/>
          </a:p>
        </p:txBody>
      </p:sp>
      <p:sp>
        <p:nvSpPr>
          <p:cNvPr id="22" name="文本框 21"/>
          <p:cNvSpPr txBox="1"/>
          <p:nvPr/>
        </p:nvSpPr>
        <p:spPr>
          <a:xfrm>
            <a:off x="997527" y="1631154"/>
            <a:ext cx="10012218" cy="3139321"/>
          </a:xfrm>
          <a:prstGeom prst="rect">
            <a:avLst/>
          </a:prstGeom>
          <a:noFill/>
        </p:spPr>
        <p:txBody>
          <a:bodyPr wrap="square">
            <a:spAutoFit/>
          </a:bodyPr>
          <a:lstStyle/>
          <a:p>
            <a:pPr marL="285750" indent="-285750">
              <a:buFont typeface="Wingdings" panose="05000000000000000000" pitchFamily="2" charset="2"/>
              <a:buChar char="l"/>
            </a:pPr>
            <a:r>
              <a:rPr lang="en-US" altLang="zh-CN" dirty="0">
                <a:latin typeface="+mj-ea"/>
                <a:ea typeface="+mj-ea"/>
              </a:rPr>
              <a:t>In </a:t>
            </a:r>
            <a:r>
              <a:rPr lang="en-US" altLang="zh-CN" dirty="0">
                <a:solidFill>
                  <a:srgbClr val="FF0000"/>
                </a:solidFill>
                <a:latin typeface="+mj-ea"/>
                <a:ea typeface="+mj-ea"/>
              </a:rPr>
              <a:t>"encoder-decoder attention" </a:t>
            </a:r>
            <a:r>
              <a:rPr lang="en-US" altLang="zh-CN" dirty="0">
                <a:latin typeface="+mj-ea"/>
                <a:ea typeface="+mj-ea"/>
              </a:rPr>
              <a:t>layers, the queries come from the previous decoder layer, and the memory keys and values come from the output of the encoder. This allows every position in the decoder to attend over all positions in the input sequence. </a:t>
            </a:r>
            <a:endParaRPr lang="en-US" altLang="zh-CN" dirty="0">
              <a:latin typeface="+mj-ea"/>
              <a:ea typeface="+mj-ea"/>
            </a:endParaRPr>
          </a:p>
          <a:p>
            <a:pPr marL="285750" indent="-285750">
              <a:buFont typeface="Wingdings" panose="05000000000000000000" pitchFamily="2" charset="2"/>
              <a:buChar char="l"/>
            </a:pPr>
            <a:r>
              <a:rPr lang="en-US" altLang="zh-CN" dirty="0">
                <a:latin typeface="+mj-ea"/>
                <a:ea typeface="+mj-ea"/>
              </a:rPr>
              <a:t>The </a:t>
            </a:r>
            <a:r>
              <a:rPr lang="en-US" altLang="zh-CN" dirty="0">
                <a:solidFill>
                  <a:srgbClr val="FF0000"/>
                </a:solidFill>
                <a:latin typeface="+mj-ea"/>
                <a:ea typeface="+mj-ea"/>
              </a:rPr>
              <a:t>encoder contains self-attention layers</a:t>
            </a:r>
            <a:r>
              <a:rPr lang="en-US" altLang="zh-CN" dirty="0">
                <a:latin typeface="+mj-ea"/>
                <a:ea typeface="+mj-ea"/>
              </a:rPr>
              <a:t>. In a self-attention layer all of the keys, values and queries come from the same place, in this case, the output of the previous layer in the encoder. Each position in the encoder can attend to all positions in the previous layer of the encoder. </a:t>
            </a:r>
            <a:endParaRPr lang="en-US" altLang="zh-CN" dirty="0">
              <a:latin typeface="+mj-ea"/>
              <a:ea typeface="+mj-ea"/>
            </a:endParaRPr>
          </a:p>
          <a:p>
            <a:pPr marL="285750" indent="-285750">
              <a:buFont typeface="Wingdings" panose="05000000000000000000" pitchFamily="2" charset="2"/>
              <a:buChar char="l"/>
            </a:pPr>
            <a:r>
              <a:rPr lang="en-US" altLang="zh-CN" dirty="0">
                <a:latin typeface="+mj-ea"/>
                <a:ea typeface="+mj-ea"/>
              </a:rPr>
              <a:t>Similarly</a:t>
            </a:r>
            <a:r>
              <a:rPr lang="en-US" altLang="zh-CN" dirty="0">
                <a:solidFill>
                  <a:srgbClr val="FF0000"/>
                </a:solidFill>
                <a:latin typeface="+mj-ea"/>
                <a:ea typeface="+mj-ea"/>
              </a:rPr>
              <a:t>, self-attention layers in the decoder </a:t>
            </a:r>
            <a:r>
              <a:rPr lang="en-US" altLang="zh-CN" dirty="0">
                <a:latin typeface="+mj-ea"/>
                <a:ea typeface="+mj-ea"/>
              </a:rPr>
              <a:t>allow each position in the decoder to attend to all positions in the decoder up to and including that position. We need to prevent leftward information flow in the decoder to preserve the auto-regressive property. </a:t>
            </a:r>
            <a:endParaRPr lang="zh-CN" altLang="en-US" dirty="0">
              <a:latin typeface="+mj-ea"/>
              <a:ea typeface="+mj-ea"/>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93387" y="2825000"/>
            <a:ext cx="6805225" cy="705600"/>
          </a:xfrm>
        </p:spPr>
        <p:txBody>
          <a:bodyPr>
            <a:noAutofit/>
          </a:bodyPr>
          <a:lstStyle/>
          <a:p>
            <a:pPr algn="ctr"/>
            <a:r>
              <a:rPr lang="en-US" altLang="zh-CN" sz="4000" dirty="0">
                <a:sym typeface="+mn-ea"/>
              </a:rPr>
              <a:t>Attention Categories</a:t>
            </a:r>
            <a:endParaRPr lang="zh-CN" altLang="en-US" sz="4000"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1495" y="1210945"/>
            <a:ext cx="11307445" cy="5115963"/>
          </a:xfrm>
        </p:spPr>
        <p:style>
          <a:lnRef idx="2">
            <a:schemeClr val="accent2"/>
          </a:lnRef>
          <a:fillRef idx="1">
            <a:schemeClr val="lt1"/>
          </a:fillRef>
          <a:effectRef idx="0">
            <a:schemeClr val="accent2"/>
          </a:effectRef>
          <a:fontRef idx="minor">
            <a:schemeClr val="dk1"/>
          </a:fontRef>
        </p:style>
        <p:txBody>
          <a:bodyPr>
            <a:normAutofit fontScale="97500"/>
          </a:bodyPr>
          <a:lstStyle/>
          <a:p>
            <a:pPr marL="457200" lvl="1" indent="0">
              <a:buNone/>
            </a:pPr>
            <a:endParaRPr lang="zh-CN" altLang="en-US" sz="1800" b="1" dirty="0"/>
          </a:p>
          <a:p>
            <a:pPr lvl="1"/>
            <a:endParaRPr lang="zh-CN" altLang="en-US" sz="1800" b="1" dirty="0"/>
          </a:p>
          <a:p>
            <a:pPr lvl="1"/>
            <a:endParaRPr lang="zh-CN" altLang="en-US" sz="1800" b="1" dirty="0"/>
          </a:p>
          <a:p>
            <a:pPr lvl="1"/>
            <a:endParaRPr lang="zh-CN" altLang="en-US" sz="1800" b="1" dirty="0"/>
          </a:p>
          <a:p>
            <a:pPr marL="457200" lvl="1" indent="0">
              <a:buNone/>
            </a:pPr>
            <a:endParaRPr lang="zh-CN" altLang="en-US" sz="1800" b="1" dirty="0"/>
          </a:p>
          <a:p>
            <a:pPr marL="228600" lvl="0" indent="-228600">
              <a:buFont typeface="Arial" panose="020B0604020202020204" pitchFamily="34" charset="0"/>
              <a:buChar char="●"/>
            </a:pPr>
            <a:endParaRPr lang="en-US" altLang="zh-CN" sz="1800" b="1" dirty="0">
              <a:solidFill>
                <a:schemeClr val="dk1"/>
              </a:solidFill>
            </a:endParaRPr>
          </a:p>
          <a:p>
            <a:pPr marL="685800" lvl="1" indent="-228600">
              <a:buFont typeface="Arial" panose="020B0604020202020204" pitchFamily="34" charset="0"/>
              <a:buChar char="●"/>
            </a:pPr>
            <a:r>
              <a:rPr lang="en-US" altLang="zh-CN" sz="1800" dirty="0"/>
              <a:t>A</a:t>
            </a:r>
            <a:r>
              <a:rPr lang="zh-CN" altLang="en-US" sz="1800" dirty="0">
                <a:solidFill>
                  <a:schemeClr val="dk1"/>
                </a:solidFill>
              </a:rPr>
              <a:t>ssigns a weight of</a:t>
            </a:r>
            <a:r>
              <a:rPr lang="zh-CN" altLang="en-US" sz="1800" b="1" dirty="0">
                <a:solidFill>
                  <a:schemeClr val="dk1"/>
                </a:solidFill>
              </a:rPr>
              <a:t> 0 to 1 </a:t>
            </a:r>
            <a:r>
              <a:rPr lang="zh-CN" altLang="en-US" sz="1800" dirty="0">
                <a:solidFill>
                  <a:schemeClr val="dk1"/>
                </a:solidFill>
              </a:rPr>
              <a:t>for each input element. It decides how much attention </a:t>
            </a:r>
            <a:r>
              <a:rPr lang="zh-CN" altLang="en-US" sz="1800" dirty="0"/>
              <a:t>should</a:t>
            </a:r>
            <a:r>
              <a:rPr lang="en-US" altLang="zh-CN" sz="1800" dirty="0"/>
              <a:t> </a:t>
            </a:r>
            <a:r>
              <a:rPr lang="zh-CN" altLang="en-US" sz="1800" dirty="0"/>
              <a:t>be focused on each element.</a:t>
            </a:r>
            <a:endParaRPr lang="zh-CN" altLang="en-US" sz="1800" dirty="0"/>
          </a:p>
          <a:p>
            <a:pPr marL="685800" lvl="1" indent="-228600">
              <a:buFont typeface="Arial" panose="020B0604020202020204" pitchFamily="34" charset="0"/>
              <a:buChar char="●"/>
            </a:pPr>
            <a:r>
              <a:rPr lang="zh-CN" altLang="en-US" sz="1800" dirty="0"/>
              <a:t>It uses </a:t>
            </a:r>
            <a:r>
              <a:rPr lang="zh-CN" altLang="en-US" sz="1800" u="sng" dirty="0"/>
              <a:t>softmax functions</a:t>
            </a:r>
            <a:r>
              <a:rPr lang="zh-CN" altLang="en-US" sz="1800" dirty="0"/>
              <a:t> in the attention layers to calculate weights so that the entire attentional model</a:t>
            </a:r>
            <a:r>
              <a:rPr lang="en-US" altLang="zh-CN" sz="1800" dirty="0"/>
              <a:t> </a:t>
            </a:r>
            <a:r>
              <a:rPr lang="zh-CN" altLang="en-US" sz="1800" dirty="0"/>
              <a:t>is </a:t>
            </a:r>
            <a:r>
              <a:rPr lang="zh-CN" altLang="en-US" sz="1800" u="sng" dirty="0"/>
              <a:t>deterministic and differentiable</a:t>
            </a:r>
            <a:r>
              <a:rPr lang="zh-CN" altLang="en-US" sz="1800" dirty="0"/>
              <a:t>.</a:t>
            </a:r>
            <a:endParaRPr lang="zh-CN" altLang="en-US" sz="1800" dirty="0"/>
          </a:p>
          <a:p>
            <a:pPr marL="685800" lvl="1" indent="-228600">
              <a:buFont typeface="Arial" panose="020B0604020202020204" pitchFamily="34" charset="0"/>
              <a:buChar char="●"/>
            </a:pPr>
            <a:r>
              <a:rPr lang="en-US" altLang="zh-CN" sz="1800" dirty="0"/>
              <a:t>It </a:t>
            </a:r>
            <a:r>
              <a:rPr lang="zh-CN" altLang="en-US" sz="1800" dirty="0"/>
              <a:t>have a high computational cost for large</a:t>
            </a:r>
            <a:r>
              <a:rPr lang="en-US" altLang="zh-CN" sz="1800" dirty="0"/>
              <a:t> </a:t>
            </a:r>
            <a:r>
              <a:rPr lang="zh-CN" altLang="en-US" sz="1800" dirty="0"/>
              <a:t>inputs.</a:t>
            </a:r>
            <a:endParaRPr lang="zh-CN" altLang="en-US" sz="1800" dirty="0"/>
          </a:p>
        </p:txBody>
      </p:sp>
      <p:pic>
        <p:nvPicPr>
          <p:cNvPr id="5" name="图片 4"/>
          <p:cNvPicPr>
            <a:picLocks noChangeAspect="1"/>
          </p:cNvPicPr>
          <p:nvPr/>
        </p:nvPicPr>
        <p:blipFill>
          <a:blip r:embed="rId1"/>
          <a:stretch>
            <a:fillRect/>
          </a:stretch>
        </p:blipFill>
        <p:spPr>
          <a:xfrm>
            <a:off x="1520766" y="1480935"/>
            <a:ext cx="7934715" cy="1844156"/>
          </a:xfrm>
          <a:prstGeom prst="rect">
            <a:avLst/>
          </a:prstGeom>
        </p:spPr>
      </p:pic>
      <p:sp>
        <p:nvSpPr>
          <p:cNvPr id="2" name="标题 1"/>
          <p:cNvSpPr>
            <a:spLocks noGrp="1"/>
          </p:cNvSpPr>
          <p:nvPr>
            <p:ph type="title"/>
          </p:nvPr>
        </p:nvSpPr>
        <p:spPr>
          <a:xfrm>
            <a:off x="474980" y="335408"/>
            <a:ext cx="10969200" cy="705600"/>
          </a:xfrm>
        </p:spPr>
        <p:txBody>
          <a:bodyPr>
            <a:normAutofit/>
          </a:bodyPr>
          <a:lstStyle/>
          <a:p>
            <a:r>
              <a:rPr lang="en-US" altLang="zh-CN" dirty="0">
                <a:sym typeface="+mn-ea"/>
              </a:rPr>
              <a:t>Soft Attention (Global Attention)</a:t>
            </a:r>
            <a:endParaRPr lang="zh-CN" altLang="en-US" dirty="0"/>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35680"/>
            <a:ext cx="10969200" cy="705600"/>
          </a:xfrm>
        </p:spPr>
        <p:txBody>
          <a:bodyPr/>
          <a:lstStyle/>
          <a:p>
            <a:r>
              <a:rPr lang="en-US" altLang="zh-CN" dirty="0">
                <a:sym typeface="+mn-ea"/>
              </a:rPr>
              <a:t>Attention</a:t>
            </a:r>
            <a:endParaRPr lang="zh-CN" altLang="en-US" dirty="0"/>
          </a:p>
        </p:txBody>
      </p:sp>
      <p:sp>
        <p:nvSpPr>
          <p:cNvPr id="3" name="内容占位符 2"/>
          <p:cNvSpPr>
            <a:spLocks noGrp="1"/>
          </p:cNvSpPr>
          <p:nvPr>
            <p:ph idx="1"/>
          </p:nvPr>
        </p:nvSpPr>
        <p:spPr>
          <a:xfrm>
            <a:off x="454557" y="2245303"/>
            <a:ext cx="6980555" cy="3361170"/>
          </a:xfrm>
        </p:spPr>
        <p:style>
          <a:lnRef idx="2">
            <a:schemeClr val="accent2"/>
          </a:lnRef>
          <a:fillRef idx="1">
            <a:schemeClr val="lt1"/>
          </a:fillRef>
          <a:effectRef idx="0">
            <a:schemeClr val="accent2"/>
          </a:effectRef>
          <a:fontRef idx="minor">
            <a:schemeClr val="dk1"/>
          </a:fontRef>
        </p:style>
        <p:txBody>
          <a:bodyPr/>
          <a:lstStyle/>
          <a:p>
            <a:r>
              <a:rPr lang="en-US" altLang="zh-CN" dirty="0"/>
              <a:t>Attention mechanisms select, modulate, and focus on the information most relevant to behavior.</a:t>
            </a:r>
            <a:endParaRPr lang="en-US" altLang="zh-CN" dirty="0"/>
          </a:p>
          <a:p>
            <a:r>
              <a:rPr lang="en-US" altLang="zh-CN" dirty="0"/>
              <a:t>Behavioral and cognitive process: focusing selectively on a discrete aspect of information,  ignoring other perceptible information.</a:t>
            </a:r>
            <a:endParaRPr lang="en-US" altLang="zh-CN" dirty="0"/>
          </a:p>
          <a:p>
            <a:r>
              <a:rPr lang="en-US" altLang="zh-CN" dirty="0"/>
              <a:t>Operate throughout the brain and are involved in almost every stage, broad term to define how the brain controls its information processing. </a:t>
            </a:r>
            <a:endParaRPr lang="en-US" altLang="zh-CN" dirty="0"/>
          </a:p>
        </p:txBody>
      </p:sp>
      <p:pic>
        <p:nvPicPr>
          <p:cNvPr id="4" name="图片 3"/>
          <p:cNvPicPr>
            <a:picLocks noChangeAspect="1"/>
          </p:cNvPicPr>
          <p:nvPr>
            <p:custDataLst>
              <p:tags r:id="rId1"/>
            </p:custDataLst>
          </p:nvPr>
        </p:nvPicPr>
        <p:blipFill>
          <a:blip r:embed="rId2"/>
          <a:stretch>
            <a:fillRect/>
          </a:stretch>
        </p:blipFill>
        <p:spPr>
          <a:xfrm>
            <a:off x="7697128" y="1921627"/>
            <a:ext cx="4282440" cy="3802380"/>
          </a:xfrm>
          <a:prstGeom prst="rect">
            <a:avLst/>
          </a:prstGeom>
        </p:spPr>
      </p:pic>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308045"/>
            <a:ext cx="10969200" cy="705600"/>
          </a:xfrm>
        </p:spPr>
        <p:txBody>
          <a:bodyPr/>
          <a:lstStyle/>
          <a:p>
            <a:r>
              <a:rPr lang="en-US" altLang="zh-CN" dirty="0">
                <a:sym typeface="+mn-ea"/>
              </a:rPr>
              <a:t>Hard Attention (Local Attention)</a:t>
            </a:r>
            <a:endParaRPr lang="zh-CN" altLang="en-US" dirty="0"/>
          </a:p>
        </p:txBody>
      </p:sp>
      <p:sp>
        <p:nvSpPr>
          <p:cNvPr id="3" name="内容占位符 2"/>
          <p:cNvSpPr>
            <a:spLocks noGrp="1"/>
          </p:cNvSpPr>
          <p:nvPr>
            <p:ph idx="1"/>
          </p:nvPr>
        </p:nvSpPr>
        <p:spPr>
          <a:xfrm>
            <a:off x="541020" y="1301750"/>
            <a:ext cx="11307445" cy="2734542"/>
          </a:xfrm>
        </p:spPr>
        <p:style>
          <a:lnRef idx="2">
            <a:schemeClr val="accent2"/>
          </a:lnRef>
          <a:fillRef idx="1">
            <a:schemeClr val="lt1"/>
          </a:fillRef>
          <a:effectRef idx="0">
            <a:schemeClr val="accent2"/>
          </a:effectRef>
          <a:fontRef idx="minor">
            <a:schemeClr val="dk1"/>
          </a:fontRef>
        </p:style>
        <p:txBody>
          <a:bodyPr>
            <a:normAutofit/>
          </a:bodyPr>
          <a:lstStyle/>
          <a:p>
            <a:pPr marL="685800" lvl="1" indent="-228600">
              <a:buFont typeface="Arial" panose="020B0604020202020204" pitchFamily="34" charset="0"/>
              <a:buChar char="●"/>
            </a:pPr>
            <a:r>
              <a:rPr sz="1800" dirty="0"/>
              <a:t>Hard attention determines whether a part of the mechanism’s input should be considered or not</a:t>
            </a:r>
            <a:r>
              <a:rPr lang="zh-CN" altLang="en-US" sz="1800" dirty="0"/>
              <a:t>.</a:t>
            </a:r>
            <a:endParaRPr lang="zh-CN" altLang="en-US" sz="1800" dirty="0"/>
          </a:p>
          <a:p>
            <a:pPr marL="685800" lvl="1" indent="-228600">
              <a:buFont typeface="Arial" panose="020B0604020202020204" pitchFamily="34" charset="0"/>
              <a:buChar char="●"/>
            </a:pPr>
            <a:r>
              <a:rPr sz="1800" dirty="0"/>
              <a:t>The weight</a:t>
            </a:r>
            <a:r>
              <a:rPr lang="en-US" sz="1800" dirty="0"/>
              <a:t> </a:t>
            </a:r>
            <a:r>
              <a:rPr sz="1800" dirty="0"/>
              <a:t>assigned to an input part is either </a:t>
            </a:r>
            <a:r>
              <a:rPr sz="1800" b="1" dirty="0"/>
              <a:t>0 or 1</a:t>
            </a:r>
            <a:r>
              <a:rPr lang="zh-CN" altLang="en-US" sz="1800" dirty="0"/>
              <a:t>.</a:t>
            </a:r>
            <a:endParaRPr lang="zh-CN" altLang="en-US" sz="1800" dirty="0"/>
          </a:p>
          <a:p>
            <a:pPr marL="685800" lvl="1" indent="-228600">
              <a:buFont typeface="Arial" panose="020B0604020202020204" pitchFamily="34" charset="0"/>
              <a:buChar char="●"/>
            </a:pPr>
            <a:r>
              <a:rPr sz="1800" dirty="0"/>
              <a:t>As the model is </a:t>
            </a:r>
            <a:r>
              <a:rPr sz="1800" b="1" dirty="0"/>
              <a:t>not differentiable</a:t>
            </a:r>
            <a:r>
              <a:rPr sz="1800" dirty="0"/>
              <a:t>, </a:t>
            </a:r>
            <a:r>
              <a:rPr sz="1800" b="1" dirty="0"/>
              <a:t>reinforcement learning techniques</a:t>
            </a:r>
            <a:r>
              <a:rPr sz="1800" dirty="0"/>
              <a:t> are necessary to train models with hard attention.</a:t>
            </a:r>
            <a:r>
              <a:rPr lang="en-US" sz="1800" dirty="0"/>
              <a:t> </a:t>
            </a:r>
            <a:r>
              <a:rPr sz="1800" u="sng" dirty="0"/>
              <a:t>Inference time and computational costs are reduced</a:t>
            </a:r>
            <a:r>
              <a:rPr sz="1800" dirty="0"/>
              <a:t> compared to soft mechanisms once the entire input is not being</a:t>
            </a:r>
            <a:r>
              <a:rPr lang="en-US" sz="1800" dirty="0"/>
              <a:t> </a:t>
            </a:r>
            <a:r>
              <a:rPr sz="1800" dirty="0"/>
              <a:t>stored or processed</a:t>
            </a:r>
            <a:r>
              <a:rPr lang="zh-CN" altLang="en-US" sz="1800" dirty="0"/>
              <a:t>.</a:t>
            </a:r>
            <a:endParaRPr lang="zh-CN" altLang="en-US" sz="1800" dirty="0"/>
          </a:p>
        </p:txBody>
      </p:sp>
      <p:pic>
        <p:nvPicPr>
          <p:cNvPr id="6" name="图片 5"/>
          <p:cNvPicPr>
            <a:picLocks noChangeAspect="1"/>
          </p:cNvPicPr>
          <p:nvPr/>
        </p:nvPicPr>
        <p:blipFill>
          <a:blip r:embed="rId1"/>
          <a:stretch>
            <a:fillRect/>
          </a:stretch>
        </p:blipFill>
        <p:spPr>
          <a:xfrm>
            <a:off x="1430020" y="4273550"/>
            <a:ext cx="9157335" cy="2135505"/>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308045"/>
            <a:ext cx="10969200" cy="705600"/>
          </a:xfrm>
        </p:spPr>
        <p:txBody>
          <a:bodyPr/>
          <a:lstStyle/>
          <a:p>
            <a:r>
              <a:rPr lang="en-US" altLang="zh-CN" dirty="0">
                <a:sym typeface="+mn-ea"/>
              </a:rPr>
              <a:t>Self-Attention (Intra-Attention)</a:t>
            </a:r>
            <a:endParaRPr lang="zh-CN" altLang="en-US" dirty="0"/>
          </a:p>
        </p:txBody>
      </p:sp>
      <p:sp>
        <p:nvSpPr>
          <p:cNvPr id="3" name="内容占位符 2"/>
          <p:cNvSpPr>
            <a:spLocks noGrp="1"/>
          </p:cNvSpPr>
          <p:nvPr>
            <p:ph idx="1"/>
          </p:nvPr>
        </p:nvSpPr>
        <p:spPr>
          <a:xfrm>
            <a:off x="549910" y="1230630"/>
            <a:ext cx="11097145" cy="2122169"/>
          </a:xfrm>
        </p:spPr>
        <p:style>
          <a:lnRef idx="2">
            <a:schemeClr val="accent2"/>
          </a:lnRef>
          <a:fillRef idx="1">
            <a:schemeClr val="lt1"/>
          </a:fillRef>
          <a:effectRef idx="0">
            <a:schemeClr val="accent2"/>
          </a:effectRef>
          <a:fontRef idx="minor">
            <a:schemeClr val="dk1"/>
          </a:fontRef>
        </p:style>
        <p:txBody>
          <a:bodyPr>
            <a:normAutofit/>
          </a:bodyPr>
          <a:lstStyle/>
          <a:p>
            <a:pPr marL="685800" lvl="1" indent="-228600">
              <a:buFont typeface="Arial" panose="020B0604020202020204" pitchFamily="34" charset="0"/>
              <a:buChar char="●"/>
            </a:pPr>
            <a:r>
              <a:rPr sz="1800" dirty="0"/>
              <a:t>This</a:t>
            </a:r>
            <a:r>
              <a:rPr lang="en-US" sz="1800" dirty="0"/>
              <a:t> </a:t>
            </a:r>
            <a:r>
              <a:rPr sz="1800" dirty="0"/>
              <a:t>mechanism allows the inputs to interact with each other </a:t>
            </a:r>
            <a:r>
              <a:rPr sz="1800" b="1" dirty="0"/>
              <a:t>"self"</a:t>
            </a:r>
            <a:r>
              <a:rPr sz="1800" dirty="0"/>
              <a:t> and determine what they should pay more attention</a:t>
            </a:r>
            <a:r>
              <a:rPr lang="en-US" sz="1800" dirty="0"/>
              <a:t> </a:t>
            </a:r>
            <a:r>
              <a:rPr sz="1800" dirty="0"/>
              <a:t>to</a:t>
            </a:r>
            <a:r>
              <a:rPr lang="zh-CN" altLang="en-US" sz="1800" dirty="0"/>
              <a:t>.</a:t>
            </a:r>
            <a:endParaRPr lang="zh-CN" altLang="en-US" sz="1800" dirty="0"/>
          </a:p>
          <a:p>
            <a:pPr marL="685800" lvl="1" indent="-228600">
              <a:buFont typeface="Arial" panose="020B0604020202020204" pitchFamily="34" charset="0"/>
              <a:buChar char="●"/>
            </a:pPr>
            <a:r>
              <a:rPr sz="1800" dirty="0"/>
              <a:t>The self-attention layer’s main advantages compared to soft and hard mechanisms are parallel computing ability</a:t>
            </a:r>
            <a:r>
              <a:rPr lang="en-US" sz="1800" dirty="0"/>
              <a:t> </a:t>
            </a:r>
            <a:r>
              <a:rPr sz="1800" dirty="0"/>
              <a:t>for a long input. This mechanism layer checks the attention with all the same input elements using simple and easily</a:t>
            </a:r>
            <a:r>
              <a:rPr lang="en-US" sz="1800" dirty="0"/>
              <a:t> </a:t>
            </a:r>
            <a:r>
              <a:rPr sz="1800" b="1" dirty="0"/>
              <a:t>parallelizable matrix calculations</a:t>
            </a:r>
            <a:r>
              <a:rPr sz="1800" dirty="0"/>
              <a:t>.</a:t>
            </a:r>
            <a:endParaRPr lang="zh-CN" altLang="en-US" sz="1800" dirty="0"/>
          </a:p>
        </p:txBody>
      </p:sp>
      <p:pic>
        <p:nvPicPr>
          <p:cNvPr id="6" name="图片 5"/>
          <p:cNvPicPr>
            <a:picLocks noChangeAspect="1"/>
          </p:cNvPicPr>
          <p:nvPr/>
        </p:nvPicPr>
        <p:blipFill>
          <a:blip r:embed="rId1"/>
          <a:stretch>
            <a:fillRect/>
          </a:stretch>
        </p:blipFill>
        <p:spPr>
          <a:xfrm>
            <a:off x="2114550" y="3814675"/>
            <a:ext cx="7962900" cy="2598420"/>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93387" y="2686453"/>
            <a:ext cx="6805225" cy="1266709"/>
          </a:xfrm>
        </p:spPr>
        <p:txBody>
          <a:bodyPr>
            <a:noAutofit/>
          </a:bodyPr>
          <a:lstStyle/>
          <a:p>
            <a:pPr algn="ctr"/>
            <a:r>
              <a:rPr lang="en-US" altLang="zh-CN" sz="4000" dirty="0">
                <a:sym typeface="+mn-ea"/>
              </a:rPr>
              <a:t>Attention-based CNN Architectures</a:t>
            </a:r>
            <a:endParaRPr lang="zh-CN" altLang="en-US" sz="4000"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41114" y="820201"/>
            <a:ext cx="5019663" cy="5301488"/>
          </a:xfrm>
        </p:spPr>
        <p:style>
          <a:lnRef idx="2">
            <a:schemeClr val="accent2"/>
          </a:lnRef>
          <a:fillRef idx="1">
            <a:schemeClr val="lt1"/>
          </a:fillRef>
          <a:effectRef idx="0">
            <a:schemeClr val="accent2"/>
          </a:effectRef>
          <a:fontRef idx="minor">
            <a:schemeClr val="dk1"/>
          </a:fontRef>
        </p:style>
        <p:txBody>
          <a:bodyPr>
            <a:normAutofit fontScale="77500" lnSpcReduction="20000"/>
          </a:bodyPr>
          <a:lstStyle/>
          <a:p>
            <a:pPr marL="0" indent="0">
              <a:buNone/>
            </a:pPr>
            <a:r>
              <a:rPr lang="en-US" altLang="zh-CN" dirty="0"/>
              <a:t>1) </a:t>
            </a:r>
            <a:r>
              <a:rPr lang="en-US" altLang="zh-CN" b="1" dirty="0"/>
              <a:t>DCN attention pool</a:t>
            </a:r>
            <a:r>
              <a:rPr lang="en-US" altLang="zh-CN" dirty="0"/>
              <a:t> – attention replaces the classic CNN pooling mechanism; </a:t>
            </a:r>
            <a:endParaRPr lang="en-US" altLang="zh-CN" dirty="0"/>
          </a:p>
          <a:p>
            <a:pPr marL="0" indent="0">
              <a:buNone/>
            </a:pPr>
            <a:r>
              <a:rPr lang="en-US" altLang="zh-CN" dirty="0"/>
              <a:t>2) </a:t>
            </a:r>
            <a:r>
              <a:rPr lang="en-US" altLang="zh-CN" b="1" dirty="0"/>
              <a:t>DCN attention input</a:t>
            </a:r>
            <a:r>
              <a:rPr lang="en-US" altLang="zh-CN" dirty="0"/>
              <a:t> – the attentional modules are filter masks for the input data, assigns low weights to regions irrelevant to neural network processing and high weights to relevant areas;</a:t>
            </a:r>
            <a:endParaRPr lang="en-US" altLang="zh-CN" dirty="0"/>
          </a:p>
          <a:p>
            <a:pPr marL="0" indent="0">
              <a:buNone/>
            </a:pPr>
            <a:r>
              <a:rPr lang="en-US" altLang="zh-CN" dirty="0"/>
              <a:t>3) </a:t>
            </a:r>
            <a:r>
              <a:rPr lang="en-US" altLang="zh-CN" b="1" dirty="0"/>
              <a:t>DCN attention layer</a:t>
            </a:r>
            <a:r>
              <a:rPr lang="en-US" altLang="zh-CN" dirty="0"/>
              <a:t> – attention is between the convolutional layers;</a:t>
            </a:r>
            <a:endParaRPr lang="en-US" altLang="zh-CN" dirty="0"/>
          </a:p>
          <a:p>
            <a:pPr marL="0" indent="0">
              <a:buNone/>
            </a:pPr>
            <a:r>
              <a:rPr lang="en-US" altLang="zh-CN" dirty="0"/>
              <a:t>4)</a:t>
            </a:r>
            <a:r>
              <a:rPr lang="en-US" altLang="zh-CN" b="1" dirty="0"/>
              <a:t> DCN attention prediction</a:t>
            </a:r>
            <a:r>
              <a:rPr lang="en-US" altLang="zh-CN" dirty="0"/>
              <a:t> – attentional mechanisms assist the model directly in the prediction process;</a:t>
            </a:r>
            <a:endParaRPr lang="en-US" altLang="zh-CN" dirty="0"/>
          </a:p>
          <a:p>
            <a:pPr marL="0" indent="0">
              <a:buNone/>
            </a:pPr>
            <a:r>
              <a:rPr lang="en-US" altLang="zh-CN" dirty="0">
                <a:sym typeface="+mn-ea"/>
              </a:rPr>
              <a:t>5)</a:t>
            </a:r>
            <a:r>
              <a:rPr lang="en-US" altLang="zh-CN" b="1" dirty="0">
                <a:sym typeface="+mn-ea"/>
              </a:rPr>
              <a:t> </a:t>
            </a:r>
            <a:r>
              <a:rPr lang="en-US" altLang="zh-CN" b="1" dirty="0"/>
              <a:t>DCN residual attention</a:t>
            </a:r>
            <a:r>
              <a:rPr lang="en-US" altLang="zh-CN" dirty="0"/>
              <a:t> – extracts information from the feature maps and presents a residual input connection to the next layer;</a:t>
            </a:r>
            <a:endParaRPr lang="en-US" altLang="zh-CN" dirty="0"/>
          </a:p>
          <a:p>
            <a:pPr marL="0" indent="0">
              <a:buNone/>
            </a:pPr>
            <a:r>
              <a:rPr lang="en-US" altLang="zh-CN" dirty="0"/>
              <a:t>6) </a:t>
            </a:r>
            <a:r>
              <a:rPr lang="en-US" altLang="zh-CN" b="1" dirty="0"/>
              <a:t>DCN attention out</a:t>
            </a:r>
            <a:r>
              <a:rPr lang="en-US" altLang="zh-CN" dirty="0"/>
              <a:t> – attention captures important stimuli of feature maps for other architectures, or other instances of the same architecture.</a:t>
            </a:r>
            <a:endParaRPr lang="en-US" altLang="zh-CN" dirty="0"/>
          </a:p>
        </p:txBody>
      </p:sp>
      <p:pic>
        <p:nvPicPr>
          <p:cNvPr id="4" name="图片 3"/>
          <p:cNvPicPr>
            <a:picLocks noChangeAspect="1"/>
          </p:cNvPicPr>
          <p:nvPr/>
        </p:nvPicPr>
        <p:blipFill>
          <a:blip r:embed="rId1"/>
          <a:stretch>
            <a:fillRect/>
          </a:stretch>
        </p:blipFill>
        <p:spPr>
          <a:xfrm>
            <a:off x="394277" y="990254"/>
            <a:ext cx="6073775" cy="5131435"/>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1508875" y="442595"/>
            <a:ext cx="8909434" cy="5972809"/>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02025"/>
            <a:ext cx="10969200" cy="705600"/>
          </a:xfrm>
        </p:spPr>
        <p:txBody>
          <a:bodyPr/>
          <a:lstStyle/>
          <a:p>
            <a:r>
              <a:rPr lang="en-US" altLang="zh-CN">
                <a:sym typeface="+mn-ea"/>
              </a:rPr>
              <a:t>DCN attention input</a:t>
            </a:r>
            <a:endParaRPr lang="zh-CN" altLang="en-US"/>
          </a:p>
        </p:txBody>
      </p:sp>
      <p:sp>
        <p:nvSpPr>
          <p:cNvPr id="3" name="内容占位符 2"/>
          <p:cNvSpPr>
            <a:spLocks noGrp="1"/>
          </p:cNvSpPr>
          <p:nvPr>
            <p:ph idx="1"/>
          </p:nvPr>
        </p:nvSpPr>
        <p:spPr>
          <a:xfrm>
            <a:off x="608120" y="1316703"/>
            <a:ext cx="10968990" cy="3855662"/>
          </a:xfrm>
        </p:spPr>
        <p:style>
          <a:lnRef idx="2">
            <a:schemeClr val="accent2"/>
          </a:lnRef>
          <a:fillRef idx="1">
            <a:schemeClr val="lt1"/>
          </a:fillRef>
          <a:effectRef idx="0">
            <a:schemeClr val="accent2"/>
          </a:effectRef>
          <a:fontRef idx="minor">
            <a:schemeClr val="dk1"/>
          </a:fontRef>
        </p:style>
        <p:txBody>
          <a:bodyPr>
            <a:normAutofit fontScale="95000"/>
          </a:bodyPr>
          <a:lstStyle/>
          <a:p>
            <a:r>
              <a:rPr lang="en-US" altLang="zh-CN" dirty="0"/>
              <a:t>A</a:t>
            </a:r>
            <a:r>
              <a:rPr lang="zh-CN" altLang="en-US" dirty="0"/>
              <a:t> structure similar to the </a:t>
            </a:r>
            <a:r>
              <a:rPr lang="zh-CN" altLang="en-US" b="1" dirty="0"/>
              <a:t>multi-glimpse mechanism</a:t>
            </a:r>
            <a:r>
              <a:rPr lang="zh-CN" altLang="en-US" dirty="0"/>
              <a:t> and</a:t>
            </a:r>
            <a:r>
              <a:rPr lang="en-US" altLang="zh-CN" dirty="0"/>
              <a:t> </a:t>
            </a:r>
            <a:r>
              <a:rPr lang="zh-CN" altLang="en-US" b="1" dirty="0"/>
              <a:t>visual attention</a:t>
            </a:r>
            <a:r>
              <a:rPr lang="zh-CN" altLang="en-US" dirty="0"/>
              <a:t> of human beings. Multi-glimpse</a:t>
            </a:r>
            <a:r>
              <a:rPr lang="en-US" altLang="zh-CN" dirty="0"/>
              <a:t>: </a:t>
            </a:r>
            <a:r>
              <a:rPr lang="zh-CN" altLang="en-US" dirty="0"/>
              <a:t>ability to quickly scan the entire image and find the main</a:t>
            </a:r>
            <a:r>
              <a:rPr lang="en-US" altLang="zh-CN" dirty="0"/>
              <a:t> </a:t>
            </a:r>
            <a:r>
              <a:rPr lang="zh-CN" altLang="en-US" dirty="0"/>
              <a:t>areas relevant to the recognition process</a:t>
            </a:r>
            <a:r>
              <a:rPr lang="en-US" altLang="zh-CN" dirty="0"/>
              <a:t>;</a:t>
            </a:r>
            <a:r>
              <a:rPr lang="zh-CN" altLang="en-US" dirty="0"/>
              <a:t> </a:t>
            </a:r>
            <a:r>
              <a:rPr lang="en-US" altLang="zh-CN" dirty="0"/>
              <a:t>V</a:t>
            </a:r>
            <a:r>
              <a:rPr lang="zh-CN" altLang="en-US" dirty="0"/>
              <a:t>isual attention</a:t>
            </a:r>
            <a:r>
              <a:rPr lang="en-US" altLang="zh-CN" dirty="0"/>
              <a:t>: </a:t>
            </a:r>
            <a:r>
              <a:rPr lang="zh-CN" altLang="en-US" dirty="0"/>
              <a:t>focuses on a critical area by extracting key features</a:t>
            </a:r>
            <a:r>
              <a:rPr lang="en-US" altLang="zh-CN" dirty="0"/>
              <a:t> </a:t>
            </a:r>
            <a:r>
              <a:rPr lang="zh-CN" altLang="en-US" dirty="0"/>
              <a:t>to understand the scene.</a:t>
            </a:r>
            <a:endParaRPr lang="zh-CN" altLang="en-US" dirty="0"/>
          </a:p>
          <a:p>
            <a:r>
              <a:rPr lang="zh-CN" altLang="en-US" dirty="0"/>
              <a:t>Attention in CNNs</a:t>
            </a:r>
            <a:r>
              <a:rPr lang="en-US" altLang="zh-CN" dirty="0"/>
              <a:t>’ </a:t>
            </a:r>
            <a:r>
              <a:rPr lang="zh-CN" altLang="en-US" dirty="0"/>
              <a:t>input</a:t>
            </a:r>
            <a:r>
              <a:rPr lang="en-US" altLang="zh-CN" dirty="0"/>
              <a:t> </a:t>
            </a:r>
            <a:r>
              <a:rPr lang="zh-CN" altLang="en-US" dirty="0"/>
              <a:t>contributes to increasing robustness in several ways: 1) It makes architectures more </a:t>
            </a:r>
            <a:r>
              <a:rPr lang="zh-CN" altLang="en-US" b="1" dirty="0"/>
              <a:t>scalable</a:t>
            </a:r>
            <a:r>
              <a:rPr lang="zh-CN" altLang="en-US" dirty="0"/>
              <a:t>, in which the number</a:t>
            </a:r>
            <a:r>
              <a:rPr lang="en-US" altLang="zh-CN" dirty="0"/>
              <a:t> </a:t>
            </a:r>
            <a:r>
              <a:rPr lang="zh-CN" altLang="en-US" dirty="0"/>
              <a:t>of parameters does not vary linearly with the size of the input image; 2) Eliminates distractors; 3) Minimizes the</a:t>
            </a:r>
            <a:r>
              <a:rPr lang="en-US" altLang="zh-CN" dirty="0"/>
              <a:t> </a:t>
            </a:r>
            <a:r>
              <a:rPr lang="zh-CN" altLang="en-US" dirty="0"/>
              <a:t>effects of changing camera lighting, scale, and views</a:t>
            </a:r>
            <a:r>
              <a:rPr lang="en-US" altLang="zh-CN" dirty="0"/>
              <a:t>;</a:t>
            </a:r>
            <a:r>
              <a:rPr lang="zh-CN" altLang="en-US" dirty="0"/>
              <a:t> 4) It allows the extension of models for more complex tasks, i.e.,</a:t>
            </a:r>
            <a:r>
              <a:rPr lang="en-US" altLang="zh-CN" dirty="0"/>
              <a:t> </a:t>
            </a:r>
            <a:r>
              <a:rPr lang="zh-CN" altLang="en-US" dirty="0"/>
              <a:t>fine-grained classification or segmentation</a:t>
            </a:r>
            <a:r>
              <a:rPr lang="en-US" altLang="zh-CN" dirty="0"/>
              <a:t>;</a:t>
            </a:r>
            <a:r>
              <a:rPr lang="zh-CN" altLang="en-US" dirty="0"/>
              <a:t> 5) Simplifies CNN encoding</a:t>
            </a:r>
            <a:r>
              <a:rPr lang="en-US" altLang="zh-CN" dirty="0"/>
              <a:t>; </a:t>
            </a:r>
            <a:r>
              <a:rPr lang="zh-CN" altLang="en-US" dirty="0"/>
              <a:t>6) Facilitates learning by including relevant</a:t>
            </a:r>
            <a:r>
              <a:rPr lang="en-US" altLang="zh-CN" dirty="0"/>
              <a:t> </a:t>
            </a:r>
            <a:r>
              <a:rPr lang="zh-CN" altLang="en-US" dirty="0"/>
              <a:t>priorities for architecture.</a:t>
            </a:r>
            <a:endParaRPr lang="zh-CN" alt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02025"/>
            <a:ext cx="10969200" cy="705600"/>
          </a:xfrm>
        </p:spPr>
        <p:txBody>
          <a:bodyPr/>
          <a:lstStyle/>
          <a:p>
            <a:r>
              <a:rPr lang="en-US" altLang="zh-CN">
                <a:sym typeface="+mn-ea"/>
              </a:rPr>
              <a:t>DCN attention input</a:t>
            </a:r>
            <a:endParaRPr lang="zh-CN" altLang="en-US"/>
          </a:p>
        </p:txBody>
      </p:sp>
      <p:sp>
        <p:nvSpPr>
          <p:cNvPr id="3" name="内容占位符 2"/>
          <p:cNvSpPr>
            <a:spLocks noGrp="1"/>
          </p:cNvSpPr>
          <p:nvPr>
            <p:ph idx="1"/>
          </p:nvPr>
        </p:nvSpPr>
        <p:spPr>
          <a:xfrm>
            <a:off x="608120" y="1279757"/>
            <a:ext cx="10968990" cy="3347662"/>
          </a:xfrm>
        </p:spPr>
        <p:style>
          <a:lnRef idx="2">
            <a:schemeClr val="accent2"/>
          </a:lnRef>
          <a:fillRef idx="1">
            <a:schemeClr val="lt1"/>
          </a:fillRef>
          <a:effectRef idx="0">
            <a:schemeClr val="accent2"/>
          </a:effectRef>
          <a:fontRef idx="minor">
            <a:schemeClr val="dk1"/>
          </a:fontRef>
        </p:style>
        <p:txBody>
          <a:bodyPr>
            <a:normAutofit fontScale="95000"/>
          </a:bodyPr>
          <a:lstStyle/>
          <a:p>
            <a:r>
              <a:rPr lang="zh-CN" altLang="en-US" dirty="0"/>
              <a:t>Zhao et al. used visual attention-based image processing to generate the focused image.</a:t>
            </a:r>
            <a:r>
              <a:rPr lang="en-US" altLang="zh-CN" dirty="0"/>
              <a:t> Then, the focused image </a:t>
            </a:r>
            <a:r>
              <a:rPr lang="zh-CN" altLang="en-US" dirty="0"/>
              <a:t>is input into CNN to be classified.</a:t>
            </a:r>
            <a:endParaRPr lang="zh-CN" altLang="en-US" dirty="0"/>
          </a:p>
          <a:p>
            <a:r>
              <a:rPr lang="zh-CN" altLang="en-US" dirty="0"/>
              <a:t>Wang et al. used attention to create representations rich in</a:t>
            </a:r>
            <a:r>
              <a:rPr lang="en-US" altLang="zh-CN" dirty="0"/>
              <a:t> </a:t>
            </a:r>
            <a:r>
              <a:rPr lang="zh-CN" altLang="en-US" dirty="0"/>
              <a:t>motion information for action recognition. The attention extracts saliency maps using both motion and appearance</a:t>
            </a:r>
            <a:r>
              <a:rPr lang="en-US" altLang="zh-CN" dirty="0"/>
              <a:t> </a:t>
            </a:r>
            <a:r>
              <a:rPr lang="zh-CN" altLang="en-US" dirty="0"/>
              <a:t>information to calculate the objectness scores.</a:t>
            </a:r>
            <a:endParaRPr lang="zh-CN" altLang="en-US" dirty="0"/>
          </a:p>
          <a:p>
            <a:r>
              <a:rPr lang="zh-CN" altLang="en-US" dirty="0"/>
              <a:t>Liu et al. used attention as input of a CNN to provide</a:t>
            </a:r>
            <a:r>
              <a:rPr lang="en-US" altLang="zh-CN" dirty="0"/>
              <a:t> </a:t>
            </a:r>
            <a:r>
              <a:rPr lang="zh-CN" altLang="en-US" dirty="0"/>
              <a:t>important priors in counting crowded tasks. An attention map generator first provides two types of priors for the</a:t>
            </a:r>
            <a:r>
              <a:rPr lang="en-US" altLang="zh-CN" dirty="0"/>
              <a:t> </a:t>
            </a:r>
            <a:r>
              <a:rPr lang="zh-CN" altLang="en-US" dirty="0"/>
              <a:t>system: candidate crowd regions and crowd regions</a:t>
            </a:r>
            <a:r>
              <a:rPr lang="en-US" altLang="zh-CN" dirty="0"/>
              <a:t>’ </a:t>
            </a:r>
            <a:r>
              <a:rPr lang="zh-CN" altLang="en-US" dirty="0"/>
              <a:t>congestion degree.</a:t>
            </a:r>
            <a:endParaRPr lang="zh-CN" alt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05" y="256610"/>
            <a:ext cx="10969200" cy="705600"/>
          </a:xfrm>
        </p:spPr>
        <p:txBody>
          <a:bodyPr/>
          <a:lstStyle/>
          <a:p>
            <a:r>
              <a:rPr lang="zh-CN" altLang="en-US" dirty="0"/>
              <a:t>Liu et al.</a:t>
            </a:r>
            <a:r>
              <a:rPr lang="en-US" altLang="zh-CN" dirty="0"/>
              <a:t>: </a:t>
            </a:r>
            <a:r>
              <a:rPr lang="en-US" altLang="zh-CN" dirty="0" err="1"/>
              <a:t>ADCrowdNet</a:t>
            </a:r>
            <a:endParaRPr lang="zh-CN" altLang="en-US" dirty="0"/>
          </a:p>
        </p:txBody>
      </p:sp>
      <p:pic>
        <p:nvPicPr>
          <p:cNvPr id="7" name="图片 6"/>
          <p:cNvPicPr>
            <a:picLocks noChangeAspect="1"/>
          </p:cNvPicPr>
          <p:nvPr/>
        </p:nvPicPr>
        <p:blipFill>
          <a:blip r:embed="rId1"/>
          <a:stretch>
            <a:fillRect/>
          </a:stretch>
        </p:blipFill>
        <p:spPr>
          <a:xfrm>
            <a:off x="304164" y="879767"/>
            <a:ext cx="11580775" cy="2303257"/>
          </a:xfrm>
          <a:prstGeom prst="rect">
            <a:avLst/>
          </a:prstGeom>
        </p:spPr>
      </p:pic>
      <p:pic>
        <p:nvPicPr>
          <p:cNvPr id="9" name="图片 8"/>
          <p:cNvPicPr>
            <a:picLocks noChangeAspect="1"/>
          </p:cNvPicPr>
          <p:nvPr/>
        </p:nvPicPr>
        <p:blipFill>
          <a:blip r:embed="rId2"/>
          <a:stretch>
            <a:fillRect/>
          </a:stretch>
        </p:blipFill>
        <p:spPr>
          <a:xfrm>
            <a:off x="2992177" y="3238376"/>
            <a:ext cx="5237019" cy="3083639"/>
          </a:xfrm>
          <a:prstGeom prst="rect">
            <a:avLst/>
          </a:prstGeom>
        </p:spPr>
      </p:pic>
      <p:sp>
        <p:nvSpPr>
          <p:cNvPr id="3" name="文本框 2"/>
          <p:cNvSpPr txBox="1"/>
          <p:nvPr/>
        </p:nvSpPr>
        <p:spPr>
          <a:xfrm>
            <a:off x="689610" y="6377305"/>
            <a:ext cx="10709910" cy="460375"/>
          </a:xfrm>
          <a:prstGeom prst="rect">
            <a:avLst/>
          </a:prstGeom>
          <a:noFill/>
        </p:spPr>
        <p:txBody>
          <a:bodyPr wrap="square" rtlCol="0">
            <a:spAutoFit/>
          </a:bodyPr>
          <a:lstStyle/>
          <a:p>
            <a:pPr algn="l">
              <a:buClrTx/>
              <a:buSzTx/>
              <a:buFontTx/>
            </a:pPr>
            <a:r>
              <a:rPr sz="1200" u="sng"/>
              <a:t>Ning Liu, Yongchao Long, Changqing Zou, Qun Niu, Li Pan, and Hefeng Wu. </a:t>
            </a:r>
            <a:r>
              <a:rPr sz="1200" b="1" u="sng"/>
              <a:t>Adcrowdnet: An attention-injective deformable convolutional network for crowd understanding</a:t>
            </a:r>
            <a:r>
              <a:rPr sz="1200" u="sng"/>
              <a:t>. In Proceedings of the IEEE/CVF Conference on Computer Vision and Pattern Recognition, pages 3225–3234, 2019.</a:t>
            </a:r>
            <a:endParaRPr sz="1200" u="sng"/>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02025"/>
            <a:ext cx="10969200" cy="705600"/>
          </a:xfrm>
        </p:spPr>
        <p:txBody>
          <a:bodyPr/>
          <a:lstStyle/>
          <a:p>
            <a:r>
              <a:rPr lang="zh-CN" altLang="en-US" dirty="0"/>
              <a:t>Liu et al.</a:t>
            </a:r>
            <a:r>
              <a:rPr lang="en-US" altLang="zh-CN" dirty="0"/>
              <a:t>: </a:t>
            </a:r>
            <a:r>
              <a:rPr lang="en-US" altLang="zh-CN" dirty="0" err="1"/>
              <a:t>ADCrowdNet</a:t>
            </a:r>
            <a:endParaRPr lang="zh-CN" altLang="en-US" dirty="0"/>
          </a:p>
        </p:txBody>
      </p:sp>
      <p:pic>
        <p:nvPicPr>
          <p:cNvPr id="11" name="图片 10"/>
          <p:cNvPicPr>
            <a:picLocks noChangeAspect="1"/>
          </p:cNvPicPr>
          <p:nvPr/>
        </p:nvPicPr>
        <p:blipFill rotWithShape="1">
          <a:blip r:embed="rId1"/>
          <a:srcRect t="-1" b="26740"/>
          <a:stretch>
            <a:fillRect/>
          </a:stretch>
        </p:blipFill>
        <p:spPr>
          <a:xfrm>
            <a:off x="114146" y="1550246"/>
            <a:ext cx="7175418" cy="4499572"/>
          </a:xfrm>
          <a:prstGeom prst="rect">
            <a:avLst/>
          </a:prstGeom>
        </p:spPr>
      </p:pic>
      <p:pic>
        <p:nvPicPr>
          <p:cNvPr id="4" name="图片 3"/>
          <p:cNvPicPr>
            <a:picLocks noChangeAspect="1"/>
          </p:cNvPicPr>
          <p:nvPr/>
        </p:nvPicPr>
        <p:blipFill>
          <a:blip r:embed="rId2"/>
          <a:stretch>
            <a:fillRect/>
          </a:stretch>
        </p:blipFill>
        <p:spPr>
          <a:xfrm>
            <a:off x="7289564" y="3429000"/>
            <a:ext cx="4291211" cy="1014612"/>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35045"/>
            <a:ext cx="10969200" cy="705600"/>
          </a:xfrm>
        </p:spPr>
        <p:txBody>
          <a:bodyPr>
            <a:normAutofit fontScale="90000"/>
          </a:bodyPr>
          <a:lstStyle/>
          <a:p>
            <a:pPr algn="l">
              <a:buClrTx/>
              <a:buSzTx/>
              <a:buFontTx/>
            </a:pPr>
            <a:r>
              <a:rPr lang="en-US" altLang="zh-CN">
                <a:sym typeface="+mn-ea"/>
              </a:rPr>
              <a:t>DCN attention layer&amp;DCN residual attention</a:t>
            </a:r>
            <a:endParaRPr lang="en-US" altLang="zh-CN"/>
          </a:p>
        </p:txBody>
      </p:sp>
      <p:sp>
        <p:nvSpPr>
          <p:cNvPr id="3" name="内容占位符 2"/>
          <p:cNvSpPr>
            <a:spLocks noGrp="1"/>
          </p:cNvSpPr>
          <p:nvPr>
            <p:ph idx="1"/>
          </p:nvPr>
        </p:nvSpPr>
        <p:spPr>
          <a:xfrm>
            <a:off x="811530" y="1421765"/>
            <a:ext cx="9613265" cy="3547745"/>
          </a:xfrm>
        </p:spPr>
        <p:style>
          <a:lnRef idx="2">
            <a:schemeClr val="accent2"/>
          </a:lnRef>
          <a:fillRef idx="1">
            <a:schemeClr val="lt1"/>
          </a:fillRef>
          <a:effectRef idx="0">
            <a:schemeClr val="accent2"/>
          </a:effectRef>
          <a:fontRef idx="minor">
            <a:schemeClr val="dk1"/>
          </a:fontRef>
        </p:style>
        <p:txBody>
          <a:bodyPr/>
          <a:lstStyle/>
          <a:p>
            <a:r>
              <a:rPr lang="en-US" altLang="zh-CN" dirty="0"/>
              <a:t>C</a:t>
            </a:r>
            <a:r>
              <a:rPr lang="zh-CN" altLang="en-US" dirty="0"/>
              <a:t>lassic CNNs</a:t>
            </a:r>
            <a:r>
              <a:rPr lang="en-US" altLang="zh-CN" dirty="0"/>
              <a:t>:  size of the receptive fields is relatively small; fail to capture long-range dependencies between pixels throughout the image; treat channel features equally and lacks the flexibility to deal with low and high-frequency information.</a:t>
            </a:r>
            <a:endParaRPr lang="en-US" altLang="zh-CN" dirty="0"/>
          </a:p>
          <a:p>
            <a:r>
              <a:rPr lang="en-US" altLang="zh-CN" dirty="0"/>
              <a:t>To mitigate such problems, use attention between convolutional layers (i.e., </a:t>
            </a:r>
            <a:r>
              <a:rPr lang="en-US" altLang="zh-CN" b="1" dirty="0"/>
              <a:t>DCN attention layer</a:t>
            </a:r>
            <a:r>
              <a:rPr lang="en-US" altLang="zh-CN" dirty="0"/>
              <a:t> and</a:t>
            </a:r>
            <a:r>
              <a:rPr lang="en-US" altLang="zh-CN" b="1" dirty="0"/>
              <a:t> DCN residual attention</a:t>
            </a:r>
            <a:r>
              <a:rPr lang="en-US" altLang="zh-CN" dirty="0"/>
              <a:t>). Between layers, attention acts mainly for feature recalibration, capturing long-term dependencies, internalizing, and correctly using past experiences.</a:t>
            </a:r>
            <a:endParaRPr lang="en-US" altLang="zh-CN" dirty="0"/>
          </a:p>
          <a:p>
            <a:endParaRPr lang="en-US" altLang="zh-CN"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t>
            </a:r>
            <a:r>
              <a:rPr lang="zh-CN" altLang="en-US"/>
              <a:t>ontents</a:t>
            </a:r>
            <a:endParaRPr lang="zh-CN" altLang="en-US"/>
          </a:p>
        </p:txBody>
      </p:sp>
      <p:sp>
        <p:nvSpPr>
          <p:cNvPr id="3" name="内容占位符 2"/>
          <p:cNvSpPr>
            <a:spLocks noGrp="1"/>
          </p:cNvSpPr>
          <p:nvPr>
            <p:ph idx="1"/>
          </p:nvPr>
        </p:nvSpPr>
        <p:spPr>
          <a:xfrm>
            <a:off x="608400" y="1490400"/>
            <a:ext cx="10969200" cy="3857455"/>
          </a:xfrm>
        </p:spPr>
        <p:txBody>
          <a:bodyPr>
            <a:normAutofit/>
          </a:bodyPr>
          <a:lstStyle/>
          <a:p>
            <a:r>
              <a:rPr lang="en-US" altLang="zh-CN" sz="2400" dirty="0"/>
              <a:t> D</a:t>
            </a:r>
            <a:r>
              <a:rPr lang="zh-CN" altLang="en-US" sz="2400" dirty="0"/>
              <a:t>evelopment </a:t>
            </a:r>
            <a:r>
              <a:rPr lang="en-US" altLang="zh-CN" sz="2400" dirty="0"/>
              <a:t>Stages</a:t>
            </a:r>
            <a:endParaRPr lang="zh-CN" altLang="en-US" sz="2400" dirty="0"/>
          </a:p>
          <a:p>
            <a:r>
              <a:rPr lang="en-US" altLang="zh-CN" sz="2400" dirty="0"/>
              <a:t> Attention C</a:t>
            </a:r>
            <a:r>
              <a:rPr lang="zh-CN" altLang="en-US" sz="2400" dirty="0"/>
              <a:t>ategor</a:t>
            </a:r>
            <a:r>
              <a:rPr lang="en-US" altLang="zh-CN" sz="2400" dirty="0" err="1"/>
              <a:t>ies</a:t>
            </a:r>
            <a:endParaRPr lang="zh-CN" altLang="en-US" sz="2400" dirty="0"/>
          </a:p>
          <a:p>
            <a:r>
              <a:rPr lang="en-US" altLang="zh-CN" sz="2400" dirty="0"/>
              <a:t> </a:t>
            </a:r>
            <a:r>
              <a:rPr lang="en-US" altLang="zh-CN" sz="2400" dirty="0">
                <a:sym typeface="+mn-ea"/>
              </a:rPr>
              <a:t>Attention-based </a:t>
            </a:r>
            <a:r>
              <a:rPr lang="en-US" altLang="zh-CN" sz="2400" dirty="0"/>
              <a:t>Deep Neural Network (DNN) Architectures</a:t>
            </a:r>
            <a:endParaRPr lang="en-US" altLang="zh-CN" sz="2400" dirty="0"/>
          </a:p>
          <a:p>
            <a:pPr lvl="1"/>
            <a:r>
              <a:rPr lang="en-US" altLang="zh-CN" sz="2000" dirty="0"/>
              <a:t>Attention-based CNNs</a:t>
            </a:r>
            <a:endParaRPr lang="en-US" altLang="zh-CN" sz="2000" dirty="0"/>
          </a:p>
          <a:p>
            <a:pPr lvl="1"/>
            <a:r>
              <a:rPr lang="en-US" altLang="zh-CN" sz="2000" dirty="0"/>
              <a:t>Attention-based RNNs</a:t>
            </a:r>
            <a:endParaRPr lang="en-US" altLang="zh-CN" sz="2000" dirty="0"/>
          </a:p>
          <a:p>
            <a:pPr lvl="1"/>
            <a:r>
              <a:rPr lang="en-US" altLang="zh-CN" sz="2000" dirty="0"/>
              <a:t>Applications in CV</a:t>
            </a:r>
            <a:endParaRPr lang="en-US" altLang="zh-CN" sz="2000" dirty="0"/>
          </a:p>
          <a:p>
            <a:r>
              <a:rPr lang="en-US" altLang="zh-CN" sz="2400" dirty="0"/>
              <a:t>Trends and Opportunities</a:t>
            </a:r>
            <a:endParaRPr lang="en-US" altLang="zh-CN" sz="2400"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334715"/>
            <a:ext cx="10969200" cy="705600"/>
          </a:xfrm>
        </p:spPr>
        <p:txBody>
          <a:bodyPr>
            <a:normAutofit fontScale="90000"/>
          </a:bodyPr>
          <a:lstStyle/>
          <a:p>
            <a:pPr algn="l">
              <a:buClrTx/>
              <a:buSzTx/>
              <a:buFontTx/>
            </a:pPr>
            <a:r>
              <a:rPr lang="en-US" altLang="zh-CN">
                <a:sym typeface="+mn-ea"/>
              </a:rPr>
              <a:t>DCN attention layer&amp;DCN residual attention</a:t>
            </a:r>
            <a:endParaRPr lang="en-US" altLang="zh-CN"/>
          </a:p>
        </p:txBody>
      </p:sp>
      <p:sp>
        <p:nvSpPr>
          <p:cNvPr id="3" name="内容占位符 2"/>
          <p:cNvSpPr>
            <a:spLocks noGrp="1"/>
          </p:cNvSpPr>
          <p:nvPr>
            <p:ph idx="1"/>
          </p:nvPr>
        </p:nvSpPr>
        <p:spPr>
          <a:xfrm>
            <a:off x="697547" y="1482205"/>
            <a:ext cx="10478453" cy="3394595"/>
          </a:xfrm>
        </p:spPr>
        <p:style>
          <a:lnRef idx="2">
            <a:schemeClr val="accent2"/>
          </a:lnRef>
          <a:fillRef idx="1">
            <a:schemeClr val="lt1"/>
          </a:fillRef>
          <a:effectRef idx="0">
            <a:schemeClr val="accent2"/>
          </a:effectRef>
          <a:fontRef idx="minor">
            <a:schemeClr val="dk1"/>
          </a:fontRef>
        </p:style>
        <p:txBody>
          <a:bodyPr>
            <a:normAutofit fontScale="97500" lnSpcReduction="10000"/>
          </a:bodyPr>
          <a:lstStyle/>
          <a:p>
            <a:r>
              <a:rPr lang="en-US" dirty="0"/>
              <a:t>P</a:t>
            </a:r>
            <a:r>
              <a:rPr dirty="0"/>
              <a:t>ioneering approach to adopting attention between convolutional layers</a:t>
            </a:r>
            <a:r>
              <a:rPr lang="en-US" dirty="0"/>
              <a:t>:</a:t>
            </a:r>
            <a:r>
              <a:rPr dirty="0"/>
              <a:t> </a:t>
            </a:r>
            <a:r>
              <a:rPr b="1" dirty="0"/>
              <a:t>Squeeze-and-Excitation Networks</a:t>
            </a:r>
            <a:r>
              <a:rPr lang="en-US" altLang="zh-CN" dirty="0"/>
              <a:t>. First architecture to model </a:t>
            </a:r>
            <a:r>
              <a:rPr lang="en-US" altLang="zh-CN" u="sng" dirty="0"/>
              <a:t>channel interdependencies</a:t>
            </a:r>
            <a:r>
              <a:rPr lang="en-US" altLang="zh-CN" dirty="0"/>
              <a:t> to recalibrate filter responses in two steps, squeeze and excitation, i.e., </a:t>
            </a:r>
            <a:r>
              <a:rPr lang="en-US" altLang="zh-CN" b="1" dirty="0"/>
              <a:t>SE</a:t>
            </a:r>
            <a:r>
              <a:rPr lang="en-US" altLang="zh-CN" dirty="0"/>
              <a:t> blocks.</a:t>
            </a:r>
            <a:endParaRPr lang="en-US" altLang="zh-CN" dirty="0"/>
          </a:p>
          <a:p>
            <a:r>
              <a:rPr lang="en-US" altLang="zh-CN" dirty="0"/>
              <a:t>To explore local dependencies, the squeeze module encodes spatial information into a channel descriptor. The output is a collection of local descriptors with expressive characteristics for the entire image. To make use of the information aggregated by the squeeze operation, excitation captures channel-wise dependencies by learning a non-linear and non-mutually exclusive relationship between channels, ensuring that multiple channels can be emphasized.</a:t>
            </a:r>
            <a:endParaRPr lang="en-US" altLang="zh-CN" dirty="0"/>
          </a:p>
          <a:p>
            <a:endParaRPr lang="en-US" altLang="zh-CN"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334715"/>
            <a:ext cx="10969200" cy="705600"/>
          </a:xfrm>
        </p:spPr>
        <p:txBody>
          <a:bodyPr>
            <a:normAutofit fontScale="90000"/>
          </a:bodyPr>
          <a:lstStyle/>
          <a:p>
            <a:pPr algn="l">
              <a:buClrTx/>
              <a:buSzTx/>
              <a:buFontTx/>
            </a:pPr>
            <a:r>
              <a:rPr lang="en-US" altLang="zh-CN">
                <a:sym typeface="+mn-ea"/>
              </a:rPr>
              <a:t>DCN attention layer&amp;DCN residual attention</a:t>
            </a:r>
            <a:endParaRPr lang="en-US" altLang="zh-CN"/>
          </a:p>
        </p:txBody>
      </p:sp>
      <p:pic>
        <p:nvPicPr>
          <p:cNvPr id="4" name="图片 3"/>
          <p:cNvPicPr>
            <a:picLocks noChangeAspect="1"/>
          </p:cNvPicPr>
          <p:nvPr/>
        </p:nvPicPr>
        <p:blipFill>
          <a:blip r:embed="rId1"/>
          <a:stretch>
            <a:fillRect/>
          </a:stretch>
        </p:blipFill>
        <p:spPr>
          <a:xfrm>
            <a:off x="2355273" y="1184223"/>
            <a:ext cx="6496101" cy="1682173"/>
          </a:xfrm>
          <a:prstGeom prst="rect">
            <a:avLst/>
          </a:prstGeom>
        </p:spPr>
      </p:pic>
      <p:pic>
        <p:nvPicPr>
          <p:cNvPr id="5" name="图片 4"/>
          <p:cNvPicPr>
            <a:picLocks noChangeAspect="1"/>
          </p:cNvPicPr>
          <p:nvPr/>
        </p:nvPicPr>
        <p:blipFill>
          <a:blip r:embed="rId2"/>
          <a:stretch>
            <a:fillRect/>
          </a:stretch>
        </p:blipFill>
        <p:spPr>
          <a:xfrm>
            <a:off x="2355273" y="3010304"/>
            <a:ext cx="7078743" cy="2833255"/>
          </a:xfrm>
          <a:prstGeom prst="rect">
            <a:avLst/>
          </a:prstGeom>
        </p:spPr>
      </p:pic>
      <p:sp>
        <p:nvSpPr>
          <p:cNvPr id="3" name="文本框 2"/>
          <p:cNvSpPr txBox="1"/>
          <p:nvPr/>
        </p:nvSpPr>
        <p:spPr>
          <a:xfrm>
            <a:off x="1946910" y="6419850"/>
            <a:ext cx="7487285" cy="275590"/>
          </a:xfrm>
          <a:prstGeom prst="rect">
            <a:avLst/>
          </a:prstGeom>
          <a:noFill/>
        </p:spPr>
        <p:txBody>
          <a:bodyPr wrap="square" rtlCol="0">
            <a:spAutoFit/>
          </a:bodyPr>
          <a:lstStyle/>
          <a:p>
            <a:pPr algn="l">
              <a:buClrTx/>
              <a:buSzTx/>
              <a:buFontTx/>
            </a:pPr>
            <a:r>
              <a:rPr sz="1200" u="sng"/>
              <a:t>J. Hu, L. Shen, S. Albanie, G. Sun, and E. Wu, “</a:t>
            </a:r>
            <a:r>
              <a:rPr sz="1200" b="1" u="sng"/>
              <a:t>Squeeze-and excitation networks</a:t>
            </a:r>
            <a:r>
              <a:rPr sz="1200" u="sng"/>
              <a:t>,” 2019.</a:t>
            </a:r>
            <a:endParaRPr sz="1200" u="sng"/>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77260"/>
            <a:ext cx="10969200" cy="705600"/>
          </a:xfrm>
        </p:spPr>
        <p:txBody>
          <a:bodyPr>
            <a:normAutofit fontScale="90000"/>
          </a:bodyPr>
          <a:lstStyle/>
          <a:p>
            <a:r>
              <a:rPr lang="en-US" altLang="zh-CN" dirty="0">
                <a:sym typeface="+mn-ea"/>
              </a:rPr>
              <a:t>DCN attention </a:t>
            </a:r>
            <a:r>
              <a:rPr lang="en-US" altLang="zh-CN" dirty="0" err="1">
                <a:sym typeface="+mn-ea"/>
              </a:rPr>
              <a:t>layer&amp;DCN</a:t>
            </a:r>
            <a:r>
              <a:rPr lang="en-US" altLang="zh-CN" dirty="0">
                <a:sym typeface="+mn-ea"/>
              </a:rPr>
              <a:t> residual attention</a:t>
            </a:r>
            <a:endParaRPr lang="zh-CN" altLang="en-US" dirty="0"/>
          </a:p>
        </p:txBody>
      </p:sp>
      <p:sp>
        <p:nvSpPr>
          <p:cNvPr id="3" name="内容占位符 2"/>
          <p:cNvSpPr>
            <a:spLocks noGrp="1"/>
          </p:cNvSpPr>
          <p:nvPr>
            <p:ph idx="1"/>
          </p:nvPr>
        </p:nvSpPr>
        <p:spPr>
          <a:xfrm>
            <a:off x="608330" y="1168400"/>
            <a:ext cx="10968990" cy="1636395"/>
          </a:xfrm>
        </p:spPr>
        <p:style>
          <a:lnRef idx="2">
            <a:schemeClr val="accent2"/>
          </a:lnRef>
          <a:fillRef idx="1">
            <a:schemeClr val="lt1"/>
          </a:fillRef>
          <a:effectRef idx="0">
            <a:schemeClr val="accent2"/>
          </a:effectRef>
          <a:fontRef idx="minor">
            <a:schemeClr val="dk1"/>
          </a:fontRef>
        </p:style>
        <p:txBody>
          <a:bodyPr/>
          <a:lstStyle/>
          <a:p>
            <a:r>
              <a:rPr lang="zh-CN" altLang="en-US" dirty="0"/>
              <a:t>Zhang et al.</a:t>
            </a:r>
            <a:r>
              <a:rPr lang="en-US" altLang="zh-CN" dirty="0"/>
              <a:t> </a:t>
            </a:r>
            <a:r>
              <a:rPr lang="zh-CN" altLang="en-US" dirty="0"/>
              <a:t>proposed </a:t>
            </a:r>
            <a:r>
              <a:rPr lang="zh-CN" altLang="en-US" b="1" dirty="0"/>
              <a:t>residual local and</a:t>
            </a:r>
            <a:r>
              <a:rPr lang="en-US" altLang="zh-CN" b="1" dirty="0"/>
              <a:t> </a:t>
            </a:r>
            <a:r>
              <a:rPr lang="zh-CN" altLang="en-US" b="1" dirty="0"/>
              <a:t>non-local attention blocks</a:t>
            </a:r>
            <a:r>
              <a:rPr lang="zh-CN" altLang="en-US" dirty="0"/>
              <a:t> consisting of trunk and mask branches. Their attention mechanism helps to learn local</a:t>
            </a:r>
            <a:r>
              <a:rPr lang="en-US" altLang="zh-CN" dirty="0"/>
              <a:t> </a:t>
            </a:r>
            <a:r>
              <a:rPr lang="zh-CN" altLang="en-US" dirty="0"/>
              <a:t>and non-local information from the hierarchical features, further preserving low-level features while maintaining a</a:t>
            </a:r>
            <a:r>
              <a:rPr lang="en-US" altLang="zh-CN" dirty="0"/>
              <a:t> </a:t>
            </a:r>
            <a:r>
              <a:rPr lang="zh-CN" altLang="en-US" dirty="0"/>
              <a:t>representational quality of high-level features.</a:t>
            </a:r>
            <a:endParaRPr lang="zh-CN" altLang="en-US" dirty="0"/>
          </a:p>
        </p:txBody>
      </p:sp>
      <p:pic>
        <p:nvPicPr>
          <p:cNvPr id="4" name="图片 3"/>
          <p:cNvPicPr>
            <a:picLocks noChangeAspect="1"/>
          </p:cNvPicPr>
          <p:nvPr/>
        </p:nvPicPr>
        <p:blipFill>
          <a:blip r:embed="rId1"/>
          <a:stretch>
            <a:fillRect/>
          </a:stretch>
        </p:blipFill>
        <p:spPr>
          <a:xfrm>
            <a:off x="248400" y="2804782"/>
            <a:ext cx="5948853" cy="3334963"/>
          </a:xfrm>
          <a:prstGeom prst="rect">
            <a:avLst/>
          </a:prstGeom>
        </p:spPr>
      </p:pic>
      <p:pic>
        <p:nvPicPr>
          <p:cNvPr id="5" name="图片 4"/>
          <p:cNvPicPr>
            <a:picLocks noChangeAspect="1"/>
          </p:cNvPicPr>
          <p:nvPr/>
        </p:nvPicPr>
        <p:blipFill>
          <a:blip r:embed="rId2"/>
          <a:stretch>
            <a:fillRect/>
          </a:stretch>
        </p:blipFill>
        <p:spPr>
          <a:xfrm>
            <a:off x="5975235" y="3237807"/>
            <a:ext cx="6050280" cy="2124075"/>
          </a:xfrm>
          <a:prstGeom prst="rect">
            <a:avLst/>
          </a:prstGeom>
        </p:spPr>
      </p:pic>
      <p:sp>
        <p:nvSpPr>
          <p:cNvPr id="6" name="文本框 5"/>
          <p:cNvSpPr txBox="1"/>
          <p:nvPr/>
        </p:nvSpPr>
        <p:spPr>
          <a:xfrm>
            <a:off x="552450" y="6456680"/>
            <a:ext cx="11344275" cy="275590"/>
          </a:xfrm>
          <a:prstGeom prst="rect">
            <a:avLst/>
          </a:prstGeom>
          <a:noFill/>
        </p:spPr>
        <p:txBody>
          <a:bodyPr wrap="square" rtlCol="0">
            <a:spAutoFit/>
          </a:bodyPr>
          <a:lstStyle/>
          <a:p>
            <a:pPr algn="l">
              <a:buClrTx/>
              <a:buSzTx/>
              <a:buFontTx/>
            </a:pPr>
            <a:r>
              <a:rPr sz="1200" u="sng"/>
              <a:t>Yulun Zhang, Kunpeng Li, Kai Li, Bineng Zhong, and Yun Fu. </a:t>
            </a:r>
            <a:r>
              <a:rPr sz="1200" b="1" u="sng"/>
              <a:t>Residual non-local attention networks for image</a:t>
            </a:r>
            <a:r>
              <a:rPr lang="en-US" sz="1200" b="1" u="sng"/>
              <a:t> </a:t>
            </a:r>
            <a:r>
              <a:rPr sz="1200" b="1" u="sng"/>
              <a:t>restoration</a:t>
            </a:r>
            <a:r>
              <a:rPr sz="1200" u="sng"/>
              <a:t>. arXiv preprint</a:t>
            </a:r>
            <a:r>
              <a:rPr lang="en-US" sz="1200" u="sng"/>
              <a:t> </a:t>
            </a:r>
            <a:r>
              <a:rPr sz="1200" u="sng"/>
              <a:t>arXiv:1903.10082, 2019.</a:t>
            </a:r>
            <a:endParaRPr sz="1200" u="sng"/>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77260"/>
            <a:ext cx="10969200" cy="705600"/>
          </a:xfrm>
        </p:spPr>
        <p:txBody>
          <a:bodyPr>
            <a:normAutofit/>
          </a:bodyPr>
          <a:lstStyle/>
          <a:p>
            <a:r>
              <a:rPr lang="en-US" altLang="zh-CN" dirty="0">
                <a:sym typeface="+mn-ea"/>
              </a:rPr>
              <a:t>Zhang et al.: residual non-local attention</a:t>
            </a:r>
            <a:endParaRPr lang="zh-CN" altLang="en-US" dirty="0"/>
          </a:p>
        </p:txBody>
      </p:sp>
      <p:pic>
        <p:nvPicPr>
          <p:cNvPr id="5" name="图片 4"/>
          <p:cNvPicPr>
            <a:picLocks noChangeAspect="1"/>
          </p:cNvPicPr>
          <p:nvPr/>
        </p:nvPicPr>
        <p:blipFill rotWithShape="1">
          <a:blip r:embed="rId1"/>
          <a:srcRect l="19712" r="19529" b="16144"/>
          <a:stretch>
            <a:fillRect/>
          </a:stretch>
        </p:blipFill>
        <p:spPr>
          <a:xfrm>
            <a:off x="278726" y="2184501"/>
            <a:ext cx="5542492" cy="2685474"/>
          </a:xfrm>
          <a:prstGeom prst="rect">
            <a:avLst/>
          </a:prstGeom>
        </p:spPr>
      </p:pic>
      <p:pic>
        <p:nvPicPr>
          <p:cNvPr id="9" name="图片 8"/>
          <p:cNvPicPr>
            <a:picLocks noChangeAspect="1"/>
          </p:cNvPicPr>
          <p:nvPr/>
        </p:nvPicPr>
        <p:blipFill>
          <a:blip r:embed="rId2"/>
          <a:stretch>
            <a:fillRect/>
          </a:stretch>
        </p:blipFill>
        <p:spPr>
          <a:xfrm>
            <a:off x="5895109" y="2184501"/>
            <a:ext cx="5334000" cy="1362075"/>
          </a:xfrm>
          <a:prstGeom prst="rect">
            <a:avLst/>
          </a:prstGeom>
        </p:spPr>
      </p:pic>
      <p:pic>
        <p:nvPicPr>
          <p:cNvPr id="11" name="图片 10"/>
          <p:cNvPicPr>
            <a:picLocks noChangeAspect="1"/>
          </p:cNvPicPr>
          <p:nvPr/>
        </p:nvPicPr>
        <p:blipFill>
          <a:blip r:embed="rId3"/>
          <a:stretch>
            <a:fillRect/>
          </a:stretch>
        </p:blipFill>
        <p:spPr>
          <a:xfrm>
            <a:off x="4986337" y="4025064"/>
            <a:ext cx="6486525" cy="533400"/>
          </a:xfrm>
          <a:prstGeom prst="rect">
            <a:avLst/>
          </a:prstGeom>
        </p:spPr>
      </p:pic>
      <p:pic>
        <p:nvPicPr>
          <p:cNvPr id="13" name="图片 12"/>
          <p:cNvPicPr>
            <a:picLocks noChangeAspect="1"/>
          </p:cNvPicPr>
          <p:nvPr/>
        </p:nvPicPr>
        <p:blipFill>
          <a:blip r:embed="rId4"/>
          <a:stretch>
            <a:fillRect/>
          </a:stretch>
        </p:blipFill>
        <p:spPr>
          <a:xfrm>
            <a:off x="4395750" y="5036952"/>
            <a:ext cx="7181850" cy="542925"/>
          </a:xfrm>
          <a:prstGeom prst="rect">
            <a:avLst/>
          </a:prstGeom>
        </p:spPr>
      </p:pic>
    </p:spTree>
    <p:custDataLst>
      <p:tags r:id="rId5"/>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77260"/>
            <a:ext cx="10969200" cy="705600"/>
          </a:xfrm>
        </p:spPr>
        <p:txBody>
          <a:bodyPr>
            <a:normAutofit fontScale="90000"/>
          </a:bodyPr>
          <a:lstStyle/>
          <a:p>
            <a:r>
              <a:rPr lang="en-US" altLang="zh-CN">
                <a:sym typeface="+mn-ea"/>
              </a:rPr>
              <a:t>DCN attention layer&amp;DCN residual attention</a:t>
            </a:r>
            <a:endParaRPr lang="zh-CN" altLang="en-US"/>
          </a:p>
        </p:txBody>
      </p:sp>
      <p:sp>
        <p:nvSpPr>
          <p:cNvPr id="3" name="内容占位符 2"/>
          <p:cNvSpPr>
            <a:spLocks noGrp="1"/>
          </p:cNvSpPr>
          <p:nvPr>
            <p:ph idx="1"/>
          </p:nvPr>
        </p:nvSpPr>
        <p:spPr>
          <a:xfrm>
            <a:off x="608330" y="1377315"/>
            <a:ext cx="10968990" cy="1009015"/>
          </a:xfrm>
        </p:spPr>
        <p:style>
          <a:lnRef idx="2">
            <a:schemeClr val="accent2"/>
          </a:lnRef>
          <a:fillRef idx="1">
            <a:schemeClr val="lt1"/>
          </a:fillRef>
          <a:effectRef idx="0">
            <a:schemeClr val="accent2"/>
          </a:effectRef>
          <a:fontRef idx="minor">
            <a:schemeClr val="dk1"/>
          </a:fontRef>
        </p:style>
        <p:txBody>
          <a:bodyPr/>
          <a:lstStyle/>
          <a:p>
            <a:r>
              <a:t>The </a:t>
            </a:r>
            <a:r>
              <a:rPr b="1"/>
              <a:t>C</a:t>
            </a:r>
            <a:r>
              <a:rPr lang="en-US" b="1"/>
              <a:t>BAM</a:t>
            </a:r>
            <a:r>
              <a:rPr b="1"/>
              <a:t> </a:t>
            </a:r>
            <a:r>
              <a:t>infers attentional maps in two separate dimensions,</a:t>
            </a:r>
            <a:r>
              <a:rPr lang="en-US"/>
              <a:t> </a:t>
            </a:r>
            <a:r>
              <a:rPr b="1"/>
              <a:t>channel and spatial</a:t>
            </a:r>
            <a:r>
              <a:t>, for adaptive feature refinement.</a:t>
            </a:r>
          </a:p>
        </p:txBody>
      </p:sp>
      <p:pic>
        <p:nvPicPr>
          <p:cNvPr id="6" name="图片 5"/>
          <p:cNvPicPr>
            <a:picLocks noChangeAspect="1"/>
          </p:cNvPicPr>
          <p:nvPr/>
        </p:nvPicPr>
        <p:blipFill>
          <a:blip r:embed="rId1"/>
          <a:stretch>
            <a:fillRect/>
          </a:stretch>
        </p:blipFill>
        <p:spPr>
          <a:xfrm>
            <a:off x="264160" y="3099435"/>
            <a:ext cx="5544820" cy="2389505"/>
          </a:xfrm>
          <a:prstGeom prst="rect">
            <a:avLst/>
          </a:prstGeom>
        </p:spPr>
      </p:pic>
      <p:pic>
        <p:nvPicPr>
          <p:cNvPr id="7" name="图片 6"/>
          <p:cNvPicPr>
            <a:picLocks noChangeAspect="1"/>
          </p:cNvPicPr>
          <p:nvPr/>
        </p:nvPicPr>
        <p:blipFill>
          <a:blip r:embed="rId2"/>
          <a:stretch>
            <a:fillRect/>
          </a:stretch>
        </p:blipFill>
        <p:spPr>
          <a:xfrm>
            <a:off x="5953760" y="2553970"/>
            <a:ext cx="6132830" cy="3495675"/>
          </a:xfrm>
          <a:prstGeom prst="rect">
            <a:avLst/>
          </a:prstGeom>
        </p:spPr>
      </p:pic>
      <p:sp>
        <p:nvSpPr>
          <p:cNvPr id="4" name="文本框 3"/>
          <p:cNvSpPr txBox="1"/>
          <p:nvPr/>
        </p:nvSpPr>
        <p:spPr>
          <a:xfrm>
            <a:off x="552450" y="6320155"/>
            <a:ext cx="11344275" cy="460375"/>
          </a:xfrm>
          <a:prstGeom prst="rect">
            <a:avLst/>
          </a:prstGeom>
          <a:noFill/>
        </p:spPr>
        <p:txBody>
          <a:bodyPr wrap="square" rtlCol="0">
            <a:spAutoFit/>
          </a:bodyPr>
          <a:lstStyle/>
          <a:p>
            <a:pPr algn="ctr">
              <a:buClrTx/>
              <a:buSzTx/>
              <a:buFontTx/>
            </a:pPr>
            <a:r>
              <a:rPr sz="1200" u="sng"/>
              <a:t>S. Woo, J. Park, J. Lee, and I. S. Kweon, “</a:t>
            </a:r>
            <a:r>
              <a:rPr sz="1200" b="1" u="sng"/>
              <a:t>CBAM: convolutional</a:t>
            </a:r>
            <a:r>
              <a:rPr lang="en-US" sz="1200" b="1" u="sng"/>
              <a:t> </a:t>
            </a:r>
            <a:r>
              <a:rPr sz="1200" b="1" u="sng"/>
              <a:t>block attention module</a:t>
            </a:r>
            <a:r>
              <a:rPr sz="1200" u="sng"/>
              <a:t>,” in Computer Vision - ECCV 2018</a:t>
            </a:r>
            <a:r>
              <a:rPr lang="en-US" sz="1200" u="sng"/>
              <a:t> </a:t>
            </a:r>
            <a:r>
              <a:rPr sz="1200" u="sng"/>
              <a:t>- 15th European Conference, Munich, Germany, September 8-14,</a:t>
            </a:r>
            <a:r>
              <a:rPr lang="en-US" sz="1200" u="sng"/>
              <a:t> </a:t>
            </a:r>
            <a:r>
              <a:rPr sz="1200" u="sng"/>
              <a:t>2018, Proceedings, Part VII, ser</a:t>
            </a:r>
            <a:r>
              <a:rPr lang="en-US" sz="1200" u="sng"/>
              <a:t>.</a:t>
            </a:r>
            <a:endParaRPr lang="en-US" sz="1200" u="sng"/>
          </a:p>
        </p:txBody>
      </p:sp>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290265"/>
            <a:ext cx="10969200" cy="705600"/>
          </a:xfrm>
        </p:spPr>
        <p:txBody>
          <a:bodyPr/>
          <a:lstStyle/>
          <a:p>
            <a:r>
              <a:rPr lang="en-US" altLang="zh-CN">
                <a:sym typeface="+mn-ea"/>
              </a:rPr>
              <a:t>DCN attention output</a:t>
            </a:r>
            <a:endParaRPr lang="zh-CN" altLang="en-US"/>
          </a:p>
        </p:txBody>
      </p:sp>
      <p:sp>
        <p:nvSpPr>
          <p:cNvPr id="3" name="内容占位符 2"/>
          <p:cNvSpPr>
            <a:spLocks noGrp="1"/>
          </p:cNvSpPr>
          <p:nvPr>
            <p:ph idx="1"/>
          </p:nvPr>
        </p:nvSpPr>
        <p:spPr>
          <a:xfrm>
            <a:off x="611575" y="1384646"/>
            <a:ext cx="11068685" cy="4766772"/>
          </a:xfrm>
        </p:spPr>
        <p:style>
          <a:lnRef idx="2">
            <a:schemeClr val="accent2"/>
          </a:lnRef>
          <a:fillRef idx="1">
            <a:schemeClr val="lt1"/>
          </a:fillRef>
          <a:effectRef idx="0">
            <a:schemeClr val="accent2"/>
          </a:effectRef>
          <a:fontRef idx="minor">
            <a:schemeClr val="dk1"/>
          </a:fontRef>
        </p:style>
        <p:txBody>
          <a:bodyPr>
            <a:normAutofit fontScale="97500"/>
          </a:bodyPr>
          <a:lstStyle/>
          <a:p>
            <a:r>
              <a:rPr lang="zh-CN" altLang="en-US" dirty="0"/>
              <a:t>The DCN attention out-group uses attention to </a:t>
            </a:r>
            <a:r>
              <a:rPr lang="zh-CN" altLang="en-US" u="sng" dirty="0"/>
              <a:t>share relevant feature maps with other architecture</a:t>
            </a:r>
            <a:r>
              <a:rPr lang="zh-CN" altLang="en-US" dirty="0"/>
              <a:t>s or even with</a:t>
            </a:r>
            <a:r>
              <a:rPr lang="en-US" altLang="zh-CN" dirty="0"/>
              <a:t> </a:t>
            </a:r>
            <a:r>
              <a:rPr lang="zh-CN" altLang="en-US" dirty="0"/>
              <a:t>instances of the current architecture.</a:t>
            </a:r>
            <a:r>
              <a:rPr lang="en-US" altLang="zh-CN" dirty="0"/>
              <a:t> In some cases, attention regularly works by turning classic CNNs into recurrent convolutional neural networks.</a:t>
            </a:r>
            <a:endParaRPr lang="en-US" altLang="zh-CN" dirty="0"/>
          </a:p>
          <a:p>
            <a:r>
              <a:rPr lang="en-US" altLang="zh-CN" b="1" dirty="0"/>
              <a:t>RA-CNN</a:t>
            </a:r>
            <a:r>
              <a:rPr lang="en-US" altLang="zh-CN" dirty="0"/>
              <a:t> is a pioneering framework for </a:t>
            </a:r>
            <a:r>
              <a:rPr lang="en-US" altLang="zh-CN" u="sng" dirty="0"/>
              <a:t>recurrent convolutional networks</a:t>
            </a:r>
            <a:r>
              <a:rPr lang="en-US" altLang="zh-CN" dirty="0"/>
              <a:t>. In their framework, attention proceeds along two dimensions, i.e., discriminative feature learning and sophisticated part localization.</a:t>
            </a:r>
            <a:endParaRPr lang="en-US" altLang="zh-CN" dirty="0"/>
          </a:p>
          <a:p>
            <a:r>
              <a:rPr lang="en-US" altLang="zh-CN" dirty="0"/>
              <a:t>Tian et al. used feature </a:t>
            </a:r>
            <a:r>
              <a:rPr lang="en-US" altLang="zh-CN" b="1" dirty="0"/>
              <a:t>pyramid-based attention </a:t>
            </a:r>
            <a:r>
              <a:rPr lang="en-US" altLang="zh-CN" dirty="0"/>
              <a:t>to combine meaningful semantic features with semantically weak but visually strong features in a face detection task. Their attention mechanism can fuse different feature maps from top to bottom recursively by combining transposed convolutions and element-wise multiplication maximizing mutual information between the lower and upper-level representations.</a:t>
            </a:r>
            <a:endParaRPr lang="en-US" altLang="zh-CN" dirty="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290265"/>
            <a:ext cx="10969200" cy="705600"/>
          </a:xfrm>
        </p:spPr>
        <p:txBody>
          <a:bodyPr/>
          <a:lstStyle/>
          <a:p>
            <a:r>
              <a:rPr lang="en-US" altLang="zh-CN" dirty="0">
                <a:sym typeface="+mn-ea"/>
              </a:rPr>
              <a:t>RA-CNN</a:t>
            </a:r>
            <a:endParaRPr lang="zh-CN" altLang="en-US" dirty="0"/>
          </a:p>
        </p:txBody>
      </p:sp>
      <p:pic>
        <p:nvPicPr>
          <p:cNvPr id="4" name="图片 3"/>
          <p:cNvPicPr>
            <a:picLocks noChangeAspect="1"/>
          </p:cNvPicPr>
          <p:nvPr/>
        </p:nvPicPr>
        <p:blipFill>
          <a:blip r:embed="rId1"/>
          <a:stretch>
            <a:fillRect/>
          </a:stretch>
        </p:blipFill>
        <p:spPr>
          <a:xfrm>
            <a:off x="446867" y="1570124"/>
            <a:ext cx="7644188" cy="4211839"/>
          </a:xfrm>
          <a:prstGeom prst="rect">
            <a:avLst/>
          </a:prstGeom>
        </p:spPr>
      </p:pic>
      <p:pic>
        <p:nvPicPr>
          <p:cNvPr id="5" name="图片 4"/>
          <p:cNvPicPr>
            <a:picLocks noChangeAspect="1"/>
          </p:cNvPicPr>
          <p:nvPr/>
        </p:nvPicPr>
        <p:blipFill>
          <a:blip r:embed="rId2"/>
          <a:stretch>
            <a:fillRect/>
          </a:stretch>
        </p:blipFill>
        <p:spPr>
          <a:xfrm>
            <a:off x="8504526" y="3171543"/>
            <a:ext cx="2886075" cy="714375"/>
          </a:xfrm>
          <a:prstGeom prst="rect">
            <a:avLst/>
          </a:prstGeom>
        </p:spPr>
      </p:pic>
      <p:pic>
        <p:nvPicPr>
          <p:cNvPr id="7" name="图片 6"/>
          <p:cNvPicPr>
            <a:picLocks noChangeAspect="1"/>
          </p:cNvPicPr>
          <p:nvPr/>
        </p:nvPicPr>
        <p:blipFill>
          <a:blip r:embed="rId3"/>
          <a:stretch>
            <a:fillRect/>
          </a:stretch>
        </p:blipFill>
        <p:spPr>
          <a:xfrm>
            <a:off x="8601883" y="4680457"/>
            <a:ext cx="3143250" cy="781050"/>
          </a:xfrm>
          <a:prstGeom prst="rect">
            <a:avLst/>
          </a:prstGeom>
        </p:spPr>
      </p:pic>
      <p:sp>
        <p:nvSpPr>
          <p:cNvPr id="9" name="文本框 8"/>
          <p:cNvSpPr txBox="1"/>
          <p:nvPr/>
        </p:nvSpPr>
        <p:spPr>
          <a:xfrm>
            <a:off x="8155710" y="2107791"/>
            <a:ext cx="3145328" cy="369332"/>
          </a:xfrm>
          <a:prstGeom prst="rect">
            <a:avLst/>
          </a:prstGeom>
          <a:noFill/>
        </p:spPr>
        <p:txBody>
          <a:bodyPr wrap="square">
            <a:spAutoFit/>
          </a:bodyPr>
          <a:lstStyle/>
          <a:p>
            <a:r>
              <a:rPr lang="en-US" altLang="zh-CN" dirty="0"/>
              <a:t>Attention Proposal Network:</a:t>
            </a:r>
            <a:endParaRPr lang="zh-CN" altLang="en-US" dirty="0"/>
          </a:p>
        </p:txBody>
      </p:sp>
      <p:sp>
        <p:nvSpPr>
          <p:cNvPr id="10" name="文本框 9"/>
          <p:cNvSpPr txBox="1"/>
          <p:nvPr/>
        </p:nvSpPr>
        <p:spPr>
          <a:xfrm>
            <a:off x="8374899" y="2659146"/>
            <a:ext cx="3145328" cy="369332"/>
          </a:xfrm>
          <a:prstGeom prst="rect">
            <a:avLst/>
          </a:prstGeom>
          <a:noFill/>
        </p:spPr>
        <p:txBody>
          <a:bodyPr wrap="square">
            <a:spAutoFit/>
          </a:bodyPr>
          <a:lstStyle/>
          <a:p>
            <a:r>
              <a:rPr lang="en-US" altLang="zh-CN" dirty="0"/>
              <a:t>Category prediction:</a:t>
            </a:r>
            <a:endParaRPr lang="zh-CN" altLang="en-US" dirty="0"/>
          </a:p>
        </p:txBody>
      </p:sp>
      <p:sp>
        <p:nvSpPr>
          <p:cNvPr id="11" name="文本框 10"/>
          <p:cNvSpPr txBox="1"/>
          <p:nvPr/>
        </p:nvSpPr>
        <p:spPr>
          <a:xfrm>
            <a:off x="8504526" y="4186276"/>
            <a:ext cx="3145328" cy="369332"/>
          </a:xfrm>
          <a:prstGeom prst="rect">
            <a:avLst/>
          </a:prstGeom>
          <a:noFill/>
        </p:spPr>
        <p:txBody>
          <a:bodyPr wrap="square">
            <a:spAutoFit/>
          </a:bodyPr>
          <a:lstStyle/>
          <a:p>
            <a:r>
              <a:rPr lang="en-US" altLang="zh-CN" dirty="0"/>
              <a:t>Location (Box) prediction:</a:t>
            </a:r>
            <a:endParaRPr lang="zh-CN" altLang="en-US" dirty="0"/>
          </a:p>
        </p:txBody>
      </p:sp>
      <p:sp>
        <p:nvSpPr>
          <p:cNvPr id="3" name="文本框 2"/>
          <p:cNvSpPr txBox="1"/>
          <p:nvPr/>
        </p:nvSpPr>
        <p:spPr>
          <a:xfrm>
            <a:off x="581660" y="5935980"/>
            <a:ext cx="10938510" cy="460375"/>
          </a:xfrm>
          <a:prstGeom prst="rect">
            <a:avLst/>
          </a:prstGeom>
          <a:noFill/>
        </p:spPr>
        <p:txBody>
          <a:bodyPr wrap="square" rtlCol="0">
            <a:spAutoFit/>
          </a:bodyPr>
          <a:lstStyle/>
          <a:p>
            <a:pPr algn="ctr">
              <a:buClrTx/>
              <a:buSzTx/>
              <a:buFontTx/>
            </a:pPr>
            <a:r>
              <a:rPr sz="1200" u="sng"/>
              <a:t>Jianlong Fu, Heliang Zheng, and Tao Mei. </a:t>
            </a:r>
            <a:r>
              <a:rPr sz="1200" b="1" u="sng"/>
              <a:t>Look closer to see better: Recurrent attention convolutional neural network for fine-grained image recognition</a:t>
            </a:r>
            <a:r>
              <a:rPr sz="1200" u="sng"/>
              <a:t>. In 2017 IEEE Conference on Computer Vision and Pattern Recognition (CVPR), pages 4476–4484, Honolulu, HI, July 2017. IEEE.</a:t>
            </a:r>
            <a:endParaRPr sz="1200" u="sng"/>
          </a:p>
        </p:txBody>
      </p:sp>
    </p:spTree>
    <p:custDataLst>
      <p:tags r:id="rId4"/>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362020"/>
            <a:ext cx="10969200" cy="705600"/>
          </a:xfrm>
        </p:spPr>
        <p:txBody>
          <a:bodyPr>
            <a:normAutofit/>
          </a:bodyPr>
          <a:lstStyle/>
          <a:p>
            <a:r>
              <a:rPr lang="en-US" altLang="zh-CN" dirty="0">
                <a:sym typeface="+mn-ea"/>
              </a:rPr>
              <a:t>Pyramid based Attention</a:t>
            </a:r>
            <a:endParaRPr lang="zh-CN" altLang="en-US" dirty="0"/>
          </a:p>
        </p:txBody>
      </p:sp>
      <p:pic>
        <p:nvPicPr>
          <p:cNvPr id="4" name="图片 3"/>
          <p:cNvPicPr>
            <a:picLocks noChangeAspect="1"/>
          </p:cNvPicPr>
          <p:nvPr/>
        </p:nvPicPr>
        <p:blipFill>
          <a:blip r:embed="rId1"/>
          <a:stretch>
            <a:fillRect/>
          </a:stretch>
        </p:blipFill>
        <p:spPr>
          <a:xfrm>
            <a:off x="1170306" y="1185824"/>
            <a:ext cx="9349912" cy="4971127"/>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593850" y="2599055"/>
            <a:ext cx="9004300" cy="3260725"/>
          </a:xfrm>
          <a:prstGeom prst="rect">
            <a:avLst/>
          </a:prstGeom>
        </p:spPr>
      </p:pic>
      <p:sp>
        <p:nvSpPr>
          <p:cNvPr id="2" name="标题 1"/>
          <p:cNvSpPr>
            <a:spLocks noGrp="1"/>
          </p:cNvSpPr>
          <p:nvPr>
            <p:ph type="title"/>
          </p:nvPr>
        </p:nvSpPr>
        <p:spPr>
          <a:xfrm>
            <a:off x="611575" y="269310"/>
            <a:ext cx="10969200" cy="705600"/>
          </a:xfrm>
        </p:spPr>
        <p:txBody>
          <a:bodyPr/>
          <a:lstStyle/>
          <a:p>
            <a:r>
              <a:rPr lang="en-US" altLang="zh-CN" dirty="0">
                <a:sym typeface="+mn-ea"/>
              </a:rPr>
              <a:t>DCN attention prediction group</a:t>
            </a:r>
            <a:endParaRPr lang="en-US" altLang="zh-CN" dirty="0">
              <a:sym typeface="+mn-ea"/>
            </a:endParaRPr>
          </a:p>
        </p:txBody>
      </p:sp>
      <p:sp>
        <p:nvSpPr>
          <p:cNvPr id="3" name="内容占位符 2"/>
          <p:cNvSpPr>
            <a:spLocks noGrp="1"/>
          </p:cNvSpPr>
          <p:nvPr>
            <p:ph idx="1"/>
          </p:nvPr>
        </p:nvSpPr>
        <p:spPr>
          <a:xfrm>
            <a:off x="694913" y="1040836"/>
            <a:ext cx="10968990" cy="1676387"/>
          </a:xfrm>
        </p:spPr>
        <p:style>
          <a:lnRef idx="2">
            <a:schemeClr val="accent2"/>
          </a:lnRef>
          <a:fillRef idx="1">
            <a:schemeClr val="lt1"/>
          </a:fillRef>
          <a:effectRef idx="0">
            <a:schemeClr val="accent2"/>
          </a:effectRef>
          <a:fontRef idx="minor">
            <a:schemeClr val="dk1"/>
          </a:fontRef>
        </p:style>
        <p:txBody>
          <a:bodyPr/>
          <a:lstStyle/>
          <a:p>
            <a:r>
              <a:rPr lang="en-US" altLang="zh-CN" dirty="0"/>
              <a:t>U</a:t>
            </a:r>
            <a:r>
              <a:rPr lang="zh-CN" altLang="en-US" dirty="0"/>
              <a:t>ses attention directly in the prediction process.</a:t>
            </a:r>
            <a:r>
              <a:rPr lang="en-US" altLang="zh-CN" dirty="0"/>
              <a:t> Zheng et al. proposed a multi-attention mechanism to group channels, creating part classification sub-networks. The mechanism takes as input feature maps from convolutional layers and generates multiple single clusters spatially-correlated subtle patterns as a compact representation.</a:t>
            </a:r>
            <a:endParaRPr lang="en-US" altLang="zh-CN" dirty="0"/>
          </a:p>
        </p:txBody>
      </p:sp>
      <p:sp>
        <p:nvSpPr>
          <p:cNvPr id="4" name="文本框 3"/>
          <p:cNvSpPr txBox="1"/>
          <p:nvPr/>
        </p:nvSpPr>
        <p:spPr>
          <a:xfrm>
            <a:off x="3002685" y="5978574"/>
            <a:ext cx="3500582" cy="369332"/>
          </a:xfrm>
          <a:prstGeom prst="rect">
            <a:avLst/>
          </a:prstGeom>
          <a:noFill/>
        </p:spPr>
        <p:txBody>
          <a:bodyPr wrap="square">
            <a:spAutoFit/>
          </a:bodyPr>
          <a:lstStyle/>
          <a:p>
            <a:r>
              <a:rPr lang="en-US" altLang="zh-CN" dirty="0"/>
              <a:t>channel grouping and weighting</a:t>
            </a:r>
            <a:endParaRPr lang="zh-CN" altLang="en-US" dirty="0"/>
          </a:p>
        </p:txBody>
      </p:sp>
      <p:sp>
        <p:nvSpPr>
          <p:cNvPr id="6" name="文本框 5"/>
          <p:cNvSpPr txBox="1"/>
          <p:nvPr/>
        </p:nvSpPr>
        <p:spPr>
          <a:xfrm>
            <a:off x="6805699" y="5978453"/>
            <a:ext cx="3482109" cy="369332"/>
          </a:xfrm>
          <a:prstGeom prst="rect">
            <a:avLst/>
          </a:prstGeom>
          <a:noFill/>
        </p:spPr>
        <p:txBody>
          <a:bodyPr wrap="square">
            <a:spAutoFit/>
          </a:bodyPr>
          <a:lstStyle/>
          <a:p>
            <a:r>
              <a:rPr lang="en-US" altLang="zh-CN" dirty="0"/>
              <a:t>spatial pooling on each channel</a:t>
            </a:r>
            <a:endParaRPr lang="zh-CN" altLang="en-US" dirty="0"/>
          </a:p>
        </p:txBody>
      </p:sp>
      <p:sp>
        <p:nvSpPr>
          <p:cNvPr id="7" name="文本框 6"/>
          <p:cNvSpPr txBox="1"/>
          <p:nvPr/>
        </p:nvSpPr>
        <p:spPr>
          <a:xfrm>
            <a:off x="611505" y="6348095"/>
            <a:ext cx="10938510" cy="460375"/>
          </a:xfrm>
          <a:prstGeom prst="rect">
            <a:avLst/>
          </a:prstGeom>
          <a:noFill/>
        </p:spPr>
        <p:txBody>
          <a:bodyPr wrap="square" rtlCol="0">
            <a:spAutoFit/>
          </a:bodyPr>
          <a:lstStyle/>
          <a:p>
            <a:pPr algn="ctr">
              <a:buClrTx/>
              <a:buSzTx/>
              <a:buFontTx/>
            </a:pPr>
            <a:r>
              <a:rPr sz="1200" u="sng"/>
              <a:t>Heliang Zheng, Jianlong Fu, Tao Mei, and Jiebo Luo. </a:t>
            </a:r>
            <a:r>
              <a:rPr sz="1200" b="1" u="sng"/>
              <a:t>Learning multi-attention convolutional neural network for</a:t>
            </a:r>
            <a:r>
              <a:rPr lang="en-US" sz="1200" b="1" u="sng"/>
              <a:t> </a:t>
            </a:r>
            <a:r>
              <a:rPr sz="1200" b="1" u="sng"/>
              <a:t>fine-grained image recognition</a:t>
            </a:r>
            <a:r>
              <a:rPr sz="1200" u="sng"/>
              <a:t>. In Proceedings of the IEEE international conference on computer vision, pages</a:t>
            </a:r>
            <a:r>
              <a:rPr lang="en-US" sz="1200" u="sng"/>
              <a:t> </a:t>
            </a:r>
            <a:r>
              <a:rPr sz="1200" u="sng"/>
              <a:t>5209–5217, 2017.</a:t>
            </a:r>
            <a:endParaRPr sz="1200" u="sng"/>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335350"/>
            <a:ext cx="10969200" cy="705600"/>
          </a:xfrm>
        </p:spPr>
        <p:txBody>
          <a:bodyPr/>
          <a:lstStyle/>
          <a:p>
            <a:r>
              <a:rPr lang="en-US" altLang="zh-CN" dirty="0">
                <a:sym typeface="+mn-ea"/>
              </a:rPr>
              <a:t>DCN attention pool group</a:t>
            </a:r>
            <a:endParaRPr lang="en-US" altLang="zh-CN" dirty="0">
              <a:sym typeface="+mn-ea"/>
            </a:endParaRPr>
          </a:p>
        </p:txBody>
      </p:sp>
      <p:sp>
        <p:nvSpPr>
          <p:cNvPr id="3" name="内容占位符 2"/>
          <p:cNvSpPr>
            <a:spLocks noGrp="1"/>
          </p:cNvSpPr>
          <p:nvPr>
            <p:ph idx="1"/>
          </p:nvPr>
        </p:nvSpPr>
        <p:spPr>
          <a:xfrm>
            <a:off x="675005" y="1045211"/>
            <a:ext cx="10968990" cy="1612554"/>
          </a:xfrm>
        </p:spPr>
        <p:style>
          <a:lnRef idx="2">
            <a:schemeClr val="accent2"/>
          </a:lnRef>
          <a:fillRef idx="1">
            <a:schemeClr val="lt1"/>
          </a:fillRef>
          <a:effectRef idx="0">
            <a:schemeClr val="accent2"/>
          </a:effectRef>
          <a:fontRef idx="minor">
            <a:schemeClr val="dk1"/>
          </a:fontRef>
        </p:style>
        <p:txBody>
          <a:bodyPr/>
          <a:lstStyle/>
          <a:p>
            <a:r>
              <a:rPr lang="en-US" altLang="zh-CN" b="1" dirty="0"/>
              <a:t>DCN attention pool group</a:t>
            </a:r>
            <a:r>
              <a:rPr lang="en-US" altLang="zh-CN" dirty="0"/>
              <a:t> replaces classic pooling strategies with attention-based pooling. Wang et al. created an attentional mechanism that captures pertinent relationships between convoluted context windows and the relation class embedding through a correlation matrix learned during training.</a:t>
            </a:r>
            <a:endParaRPr lang="en-US" altLang="zh-CN" dirty="0"/>
          </a:p>
        </p:txBody>
      </p:sp>
      <p:pic>
        <p:nvPicPr>
          <p:cNvPr id="5" name="图片 4"/>
          <p:cNvPicPr>
            <a:picLocks noChangeAspect="1"/>
          </p:cNvPicPr>
          <p:nvPr/>
        </p:nvPicPr>
        <p:blipFill>
          <a:blip r:embed="rId1"/>
          <a:stretch>
            <a:fillRect/>
          </a:stretch>
        </p:blipFill>
        <p:spPr>
          <a:xfrm>
            <a:off x="611575" y="2662196"/>
            <a:ext cx="5651500" cy="3515500"/>
          </a:xfrm>
          <a:prstGeom prst="rect">
            <a:avLst/>
          </a:prstGeom>
        </p:spPr>
      </p:pic>
      <p:pic>
        <p:nvPicPr>
          <p:cNvPr id="7" name="图片 6"/>
          <p:cNvPicPr>
            <a:picLocks noChangeAspect="1"/>
          </p:cNvPicPr>
          <p:nvPr/>
        </p:nvPicPr>
        <p:blipFill>
          <a:blip r:embed="rId2"/>
          <a:stretch>
            <a:fillRect/>
          </a:stretch>
        </p:blipFill>
        <p:spPr>
          <a:xfrm>
            <a:off x="6263005" y="2823556"/>
            <a:ext cx="5543550" cy="2857500"/>
          </a:xfrm>
          <a:prstGeom prst="rect">
            <a:avLst/>
          </a:prstGeom>
        </p:spPr>
      </p:pic>
      <p:sp>
        <p:nvSpPr>
          <p:cNvPr id="4" name="文本框 3"/>
          <p:cNvSpPr txBox="1"/>
          <p:nvPr/>
        </p:nvSpPr>
        <p:spPr>
          <a:xfrm>
            <a:off x="611505" y="6348095"/>
            <a:ext cx="10938510" cy="460375"/>
          </a:xfrm>
          <a:prstGeom prst="rect">
            <a:avLst/>
          </a:prstGeom>
          <a:noFill/>
        </p:spPr>
        <p:txBody>
          <a:bodyPr wrap="square" rtlCol="0">
            <a:spAutoFit/>
          </a:bodyPr>
          <a:lstStyle/>
          <a:p>
            <a:pPr algn="ctr">
              <a:buClrTx/>
              <a:buSzTx/>
              <a:buFontTx/>
            </a:pPr>
            <a:r>
              <a:rPr sz="1200" u="sng"/>
              <a:t>Linlin Wang, Zhu Cao, Gerard De Melo, and Zhiyuan Liu. </a:t>
            </a:r>
            <a:r>
              <a:rPr sz="1200" b="1" u="sng"/>
              <a:t>Relation classification via multi-level attention cnns</a:t>
            </a:r>
            <a:r>
              <a:rPr sz="1200" u="sng"/>
              <a:t>.</a:t>
            </a:r>
            <a:r>
              <a:rPr lang="en-US" sz="1200" u="sng"/>
              <a:t> </a:t>
            </a:r>
            <a:r>
              <a:rPr sz="1200" u="sng"/>
              <a:t>In Proceedings of the 54th Annual Meeting of the Association for Computational Linguistics (Volume 1: Long</a:t>
            </a:r>
            <a:r>
              <a:rPr lang="en-US" sz="1200" u="sng"/>
              <a:t> </a:t>
            </a:r>
            <a:r>
              <a:rPr sz="1200" u="sng"/>
              <a:t>Papers), pages 1298–1307, 2016.</a:t>
            </a:r>
            <a:endParaRPr sz="1200" u="sng"/>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93387" y="2825000"/>
            <a:ext cx="6805225" cy="705600"/>
          </a:xfrm>
        </p:spPr>
        <p:txBody>
          <a:bodyPr>
            <a:noAutofit/>
          </a:bodyPr>
          <a:lstStyle/>
          <a:p>
            <a:pPr algn="ctr"/>
            <a:r>
              <a:rPr lang="en-US" altLang="zh-CN" sz="4000" dirty="0">
                <a:sym typeface="+mn-ea"/>
              </a:rPr>
              <a:t>D</a:t>
            </a:r>
            <a:r>
              <a:rPr lang="zh-CN" altLang="en-US" sz="4000" dirty="0">
                <a:sym typeface="+mn-ea"/>
              </a:rPr>
              <a:t>evelopment </a:t>
            </a:r>
            <a:r>
              <a:rPr lang="en-US" altLang="zh-CN" sz="4000" dirty="0">
                <a:sym typeface="+mn-ea"/>
              </a:rPr>
              <a:t>Stages</a:t>
            </a:r>
            <a:endParaRPr lang="zh-CN" altLang="en-US" sz="4000"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93387" y="2686453"/>
            <a:ext cx="6805225" cy="1266709"/>
          </a:xfrm>
        </p:spPr>
        <p:txBody>
          <a:bodyPr>
            <a:noAutofit/>
          </a:bodyPr>
          <a:lstStyle/>
          <a:p>
            <a:pPr algn="ctr"/>
            <a:r>
              <a:rPr lang="en-US" altLang="zh-CN" sz="4000" dirty="0">
                <a:sym typeface="+mn-ea"/>
              </a:rPr>
              <a:t>Attention-based RNN Architectures</a:t>
            </a:r>
            <a:endParaRPr lang="zh-CN" altLang="en-US" sz="4000" dirty="0"/>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73422" y="1383664"/>
            <a:ext cx="4529051" cy="4398299"/>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altLang="zh-CN" dirty="0"/>
              <a:t>1) </a:t>
            </a:r>
            <a:r>
              <a:rPr lang="en-US" altLang="zh-CN" b="1" dirty="0"/>
              <a:t>Recurrent attention input</a:t>
            </a:r>
            <a:r>
              <a:rPr lang="en-US" altLang="zh-CN" dirty="0"/>
              <a:t> – the first stage of attention to select elementary input stimulus, i.e., elementary features;</a:t>
            </a:r>
            <a:endParaRPr lang="en-US" altLang="zh-CN" dirty="0"/>
          </a:p>
          <a:p>
            <a:pPr marL="0" indent="0">
              <a:buNone/>
            </a:pPr>
            <a:r>
              <a:rPr lang="en-US" altLang="zh-CN" dirty="0"/>
              <a:t>2) </a:t>
            </a:r>
            <a:r>
              <a:rPr lang="en-US" altLang="zh-CN" b="1" dirty="0"/>
              <a:t>Recurrent memory attention</a:t>
            </a:r>
            <a:r>
              <a:rPr lang="en-US" altLang="zh-CN" dirty="0"/>
              <a:t> – the first stage of attention to historical weight components; </a:t>
            </a:r>
            <a:endParaRPr lang="en-US" altLang="zh-CN" dirty="0"/>
          </a:p>
          <a:p>
            <a:pPr marL="0" indent="0">
              <a:buNone/>
            </a:pPr>
            <a:r>
              <a:rPr lang="en-US" altLang="zh-CN" dirty="0"/>
              <a:t>3) </a:t>
            </a:r>
            <a:r>
              <a:rPr lang="en-US" altLang="zh-CN" b="1" dirty="0"/>
              <a:t>Recurrent hidden attention</a:t>
            </a:r>
            <a:r>
              <a:rPr lang="en-US" altLang="zh-CN" dirty="0"/>
              <a:t> – the second stage of attention to select categorical information to the decode stage.</a:t>
            </a:r>
            <a:endParaRPr lang="en-US" altLang="zh-CN" dirty="0"/>
          </a:p>
        </p:txBody>
      </p:sp>
      <p:pic>
        <p:nvPicPr>
          <p:cNvPr id="4" name="图片 3"/>
          <p:cNvPicPr>
            <a:picLocks noChangeAspect="1"/>
          </p:cNvPicPr>
          <p:nvPr/>
        </p:nvPicPr>
        <p:blipFill>
          <a:blip r:embed="rId1"/>
          <a:stretch>
            <a:fillRect/>
          </a:stretch>
        </p:blipFill>
        <p:spPr>
          <a:xfrm>
            <a:off x="242512" y="792797"/>
            <a:ext cx="6757670" cy="5272405"/>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1669646" y="430223"/>
            <a:ext cx="8647372" cy="5997553"/>
          </a:xfrm>
          <a:prstGeom prst="rect">
            <a:avLst/>
          </a:prstGeom>
        </p:spPr>
      </p:pic>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335350"/>
            <a:ext cx="10969200" cy="705600"/>
          </a:xfrm>
        </p:spPr>
        <p:txBody>
          <a:bodyPr/>
          <a:lstStyle/>
          <a:p>
            <a:r>
              <a:rPr lang="en-US" altLang="zh-CN" dirty="0"/>
              <a:t>R</a:t>
            </a:r>
            <a:r>
              <a:rPr lang="zh-CN" altLang="en-US" dirty="0"/>
              <a:t>ecurrent attention input </a:t>
            </a:r>
            <a:r>
              <a:rPr lang="en-US" altLang="zh-CN" dirty="0"/>
              <a:t>group</a:t>
            </a:r>
            <a:endParaRPr lang="zh-CN" altLang="en-US" dirty="0"/>
          </a:p>
        </p:txBody>
      </p:sp>
      <p:sp>
        <p:nvSpPr>
          <p:cNvPr id="3" name="内容占位符 2"/>
          <p:cNvSpPr>
            <a:spLocks noGrp="1"/>
          </p:cNvSpPr>
          <p:nvPr>
            <p:ph idx="1"/>
          </p:nvPr>
        </p:nvSpPr>
        <p:spPr>
          <a:xfrm>
            <a:off x="537684" y="1465981"/>
            <a:ext cx="10969200" cy="3734091"/>
          </a:xfrm>
        </p:spPr>
        <p:style>
          <a:lnRef idx="2">
            <a:schemeClr val="accent2"/>
          </a:lnRef>
          <a:fillRef idx="1">
            <a:schemeClr val="lt1"/>
          </a:fillRef>
          <a:effectRef idx="0">
            <a:schemeClr val="accent2"/>
          </a:effectRef>
          <a:fontRef idx="minor">
            <a:schemeClr val="dk1"/>
          </a:fontRef>
        </p:style>
        <p:txBody>
          <a:bodyPr/>
          <a:lstStyle/>
          <a:p>
            <a:pPr lvl="1"/>
            <a:r>
              <a:rPr lang="zh-CN" altLang="en-US" sz="1800" u="sng" dirty="0">
                <a:sym typeface="+mn-ea"/>
              </a:rPr>
              <a:t>Item-wise hard</a:t>
            </a:r>
            <a:r>
              <a:rPr lang="zh-CN" altLang="en-US" sz="1800" dirty="0">
                <a:sym typeface="+mn-ea"/>
              </a:rPr>
              <a:t> selects discretely relevant input data for further processing</a:t>
            </a:r>
            <a:r>
              <a:rPr lang="en-US" altLang="zh-CN" sz="1800" dirty="0">
                <a:sym typeface="+mn-ea"/>
              </a:rPr>
              <a:t>, applied more frequently in computer vision approaches;</a:t>
            </a:r>
            <a:endParaRPr lang="en-US" altLang="zh-CN" sz="1800" dirty="0"/>
          </a:p>
          <a:p>
            <a:pPr lvl="1"/>
            <a:r>
              <a:rPr lang="zh-CN" altLang="en-US" sz="1800" u="sng" dirty="0">
                <a:sym typeface="+mn-ea"/>
              </a:rPr>
              <a:t>location-wise</a:t>
            </a:r>
            <a:r>
              <a:rPr lang="en-US" altLang="zh-CN" sz="1800" u="sng" dirty="0">
                <a:sym typeface="+mn-ea"/>
              </a:rPr>
              <a:t> </a:t>
            </a:r>
            <a:r>
              <a:rPr lang="zh-CN" altLang="en-US" sz="1800" u="sng" dirty="0">
                <a:sym typeface="+mn-ea"/>
              </a:rPr>
              <a:t>hard</a:t>
            </a:r>
            <a:r>
              <a:rPr lang="zh-CN" altLang="en-US" sz="1800" dirty="0">
                <a:sym typeface="+mn-ea"/>
              </a:rPr>
              <a:t> discretely focuses only on the most relevant features for the task</a:t>
            </a:r>
            <a:r>
              <a:rPr lang="en-US" altLang="zh-CN" sz="1800" dirty="0">
                <a:sym typeface="+mn-ea"/>
              </a:rPr>
              <a:t>, Hard mechanisms take inspiration from how humans perform visual sequence recognition tasks, such as reading by continually moving the fovea to the next relevant object or character;</a:t>
            </a:r>
            <a:r>
              <a:rPr lang="zh-CN" altLang="en-US" sz="1800" dirty="0">
                <a:sym typeface="+mn-ea"/>
              </a:rPr>
              <a:t> </a:t>
            </a:r>
            <a:endParaRPr lang="zh-CN" altLang="en-US" sz="1800" dirty="0"/>
          </a:p>
          <a:p>
            <a:pPr lvl="1"/>
            <a:r>
              <a:rPr lang="zh-CN" altLang="en-US" sz="1800" u="sng" dirty="0">
                <a:sym typeface="+mn-ea"/>
              </a:rPr>
              <a:t>Item-wise soft</a:t>
            </a:r>
            <a:r>
              <a:rPr lang="zh-CN" altLang="en-US" sz="1800" dirty="0">
                <a:sym typeface="+mn-ea"/>
              </a:rPr>
              <a:t> assigns a continuous weight</a:t>
            </a:r>
            <a:r>
              <a:rPr lang="en-US" altLang="zh-CN" sz="1800" dirty="0">
                <a:sym typeface="+mn-ea"/>
              </a:rPr>
              <a:t> </a:t>
            </a:r>
            <a:r>
              <a:rPr lang="zh-CN" altLang="en-US" sz="1800" dirty="0">
                <a:sym typeface="+mn-ea"/>
              </a:rPr>
              <a:t>to each input data given a sequence of items as input</a:t>
            </a:r>
            <a:r>
              <a:rPr lang="en-US" altLang="zh-CN" sz="1800" dirty="0">
                <a:sym typeface="+mn-ea"/>
              </a:rPr>
              <a:t>,  applied mainly in Natural Language Processing;</a:t>
            </a:r>
            <a:endParaRPr lang="zh-CN" altLang="en-US" sz="1800" dirty="0"/>
          </a:p>
          <a:p>
            <a:pPr lvl="1"/>
            <a:r>
              <a:rPr lang="zh-CN" altLang="en-US" sz="1800" u="sng" dirty="0">
                <a:sym typeface="+mn-ea"/>
              </a:rPr>
              <a:t>location-wise soft</a:t>
            </a:r>
            <a:r>
              <a:rPr lang="zh-CN" altLang="en-US" sz="1800" dirty="0">
                <a:sym typeface="+mn-ea"/>
              </a:rPr>
              <a:t> assigns a continuous weight between</a:t>
            </a:r>
            <a:r>
              <a:rPr lang="en-US" altLang="zh-CN" sz="1800" dirty="0">
                <a:sym typeface="+mn-ea"/>
              </a:rPr>
              <a:t> </a:t>
            </a:r>
            <a:r>
              <a:rPr lang="zh-CN" altLang="en-US" sz="1800" dirty="0">
                <a:sym typeface="+mn-ea"/>
              </a:rPr>
              <a:t>input features</a:t>
            </a:r>
            <a:r>
              <a:rPr lang="en-US" altLang="zh-CN" sz="1800" dirty="0">
                <a:sym typeface="+mn-ea"/>
              </a:rPr>
              <a:t>, estimates high weights for features more correlated with the global context of the task</a:t>
            </a:r>
            <a:r>
              <a:rPr lang="zh-CN" altLang="en-US" sz="1800" dirty="0">
                <a:sym typeface="+mn-ea"/>
              </a:rPr>
              <a:t>.</a:t>
            </a:r>
            <a:endParaRPr lang="zh-CN" altLang="en-US" sz="1800" dirty="0"/>
          </a:p>
          <a:p>
            <a:endParaRPr lang="zh-CN" altLang="en-US" dirty="0"/>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53765"/>
            <a:ext cx="10969200" cy="705600"/>
          </a:xfrm>
        </p:spPr>
        <p:txBody>
          <a:bodyPr>
            <a:normAutofit/>
          </a:bodyPr>
          <a:lstStyle/>
          <a:p>
            <a:r>
              <a:rPr lang="en-US" altLang="zh-CN" dirty="0">
                <a:sym typeface="+mn-ea"/>
              </a:rPr>
              <a:t>RAM and CRAM</a:t>
            </a:r>
            <a:endParaRPr lang="zh-CN" altLang="en-US" dirty="0"/>
          </a:p>
        </p:txBody>
      </p:sp>
      <p:sp>
        <p:nvSpPr>
          <p:cNvPr id="3" name="内容占位符 2"/>
          <p:cNvSpPr>
            <a:spLocks noGrp="1"/>
          </p:cNvSpPr>
          <p:nvPr>
            <p:ph idx="1"/>
          </p:nvPr>
        </p:nvSpPr>
        <p:spPr>
          <a:xfrm>
            <a:off x="608330" y="1059180"/>
            <a:ext cx="10968990" cy="1748675"/>
          </a:xfrm>
        </p:spPr>
        <p:style>
          <a:lnRef idx="2">
            <a:schemeClr val="accent2"/>
          </a:lnRef>
          <a:fillRef idx="1">
            <a:schemeClr val="lt1"/>
          </a:fillRef>
          <a:effectRef idx="0">
            <a:schemeClr val="accent2"/>
          </a:effectRef>
          <a:fontRef idx="minor">
            <a:schemeClr val="dk1"/>
          </a:fontRef>
        </p:style>
        <p:txBody>
          <a:bodyPr>
            <a:normAutofit/>
          </a:bodyPr>
          <a:lstStyle/>
          <a:p>
            <a:r>
              <a:rPr lang="zh-CN" altLang="en-US" b="1"/>
              <a:t>RAM</a:t>
            </a:r>
            <a:r>
              <a:rPr lang="zh-CN" altLang="en-US"/>
              <a:t> was the first architecture to use a recurrent network implementing </a:t>
            </a:r>
            <a:r>
              <a:rPr lang="zh-CN" altLang="en-US" b="1"/>
              <a:t>hard selection</a:t>
            </a:r>
            <a:r>
              <a:rPr lang="zh-CN" altLang="en-US"/>
              <a:t> for image classification</a:t>
            </a:r>
            <a:r>
              <a:rPr lang="en-US" altLang="zh-CN"/>
              <a:t> </a:t>
            </a:r>
            <a:r>
              <a:rPr lang="zh-CN" altLang="en-US"/>
              <a:t>tasks.</a:t>
            </a:r>
            <a:r>
              <a:rPr lang="en-US" altLang="zh-CN"/>
              <a:t> </a:t>
            </a:r>
            <a:endParaRPr lang="en-US" altLang="zh-CN"/>
          </a:p>
          <a:p>
            <a:r>
              <a:rPr lang="en-US" altLang="zh-CN" b="1"/>
              <a:t>CRAM</a:t>
            </a:r>
            <a:r>
              <a:rPr lang="en-US" altLang="zh-CN"/>
              <a:t> uses an additional sub-network to dynamically change the glimpse size, with the assumption to increase the performance.</a:t>
            </a:r>
            <a:endParaRPr lang="en-US" altLang="zh-CN"/>
          </a:p>
        </p:txBody>
      </p:sp>
      <p:pic>
        <p:nvPicPr>
          <p:cNvPr id="5" name="图片 4"/>
          <p:cNvPicPr>
            <a:picLocks noChangeAspect="1"/>
          </p:cNvPicPr>
          <p:nvPr/>
        </p:nvPicPr>
        <p:blipFill>
          <a:blip r:embed="rId1"/>
          <a:stretch>
            <a:fillRect/>
          </a:stretch>
        </p:blipFill>
        <p:spPr>
          <a:xfrm>
            <a:off x="0" y="3033395"/>
            <a:ext cx="7581900" cy="3162300"/>
          </a:xfrm>
          <a:prstGeom prst="rect">
            <a:avLst/>
          </a:prstGeom>
        </p:spPr>
      </p:pic>
      <p:pic>
        <p:nvPicPr>
          <p:cNvPr id="7" name="图片 6"/>
          <p:cNvPicPr>
            <a:picLocks noChangeAspect="1"/>
          </p:cNvPicPr>
          <p:nvPr/>
        </p:nvPicPr>
        <p:blipFill>
          <a:blip r:embed="rId2"/>
          <a:stretch>
            <a:fillRect/>
          </a:stretch>
        </p:blipFill>
        <p:spPr>
          <a:xfrm>
            <a:off x="7581900" y="3993401"/>
            <a:ext cx="4479660" cy="1913890"/>
          </a:xfrm>
          <a:prstGeom prst="rect">
            <a:avLst/>
          </a:prstGeom>
        </p:spPr>
      </p:pic>
      <p:sp>
        <p:nvSpPr>
          <p:cNvPr id="4" name="文本框 3"/>
          <p:cNvSpPr txBox="1"/>
          <p:nvPr/>
        </p:nvSpPr>
        <p:spPr>
          <a:xfrm>
            <a:off x="950595" y="6421120"/>
            <a:ext cx="10503535" cy="275590"/>
          </a:xfrm>
          <a:prstGeom prst="rect">
            <a:avLst/>
          </a:prstGeom>
          <a:noFill/>
        </p:spPr>
        <p:txBody>
          <a:bodyPr wrap="square" rtlCol="0">
            <a:spAutoFit/>
          </a:bodyPr>
          <a:lstStyle/>
          <a:p>
            <a:pPr algn="ctr">
              <a:buClrTx/>
              <a:buSzTx/>
              <a:buFontTx/>
            </a:pPr>
            <a:r>
              <a:rPr sz="1200" u="sng"/>
              <a:t>V. Mnih, N. Heess, A. Graves, and K. Kavukcuoglu, “</a:t>
            </a:r>
            <a:r>
              <a:rPr sz="1200" b="1" u="sng"/>
              <a:t>Recurrent models of visual attention</a:t>
            </a:r>
            <a:r>
              <a:rPr sz="1200" u="sng"/>
              <a:t>,” 2014.</a:t>
            </a:r>
            <a:endParaRPr sz="1200" u="sng"/>
          </a:p>
        </p:txBody>
      </p:sp>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882765" y="541020"/>
            <a:ext cx="4457700" cy="5448300"/>
          </a:xfrm>
          <a:prstGeom prst="rect">
            <a:avLst/>
          </a:prstGeom>
        </p:spPr>
      </p:pic>
      <p:sp>
        <p:nvSpPr>
          <p:cNvPr id="2" name="标题 1"/>
          <p:cNvSpPr>
            <a:spLocks noGrp="1"/>
          </p:cNvSpPr>
          <p:nvPr>
            <p:ph type="title"/>
          </p:nvPr>
        </p:nvSpPr>
        <p:spPr>
          <a:xfrm>
            <a:off x="611575" y="335350"/>
            <a:ext cx="10969200" cy="705600"/>
          </a:xfrm>
        </p:spPr>
        <p:txBody>
          <a:bodyPr/>
          <a:lstStyle/>
          <a:p>
            <a:r>
              <a:rPr lang="en-US"/>
              <a:t>R</a:t>
            </a:r>
            <a:r>
              <a:t>ecurrent hidden attention</a:t>
            </a:r>
          </a:p>
        </p:txBody>
      </p:sp>
      <p:sp>
        <p:nvSpPr>
          <p:cNvPr id="3" name="内容占位符 2"/>
          <p:cNvSpPr>
            <a:spLocks noGrp="1"/>
          </p:cNvSpPr>
          <p:nvPr>
            <p:ph idx="1"/>
          </p:nvPr>
        </p:nvSpPr>
        <p:spPr>
          <a:xfrm>
            <a:off x="611505" y="1130935"/>
            <a:ext cx="5860415" cy="4959985"/>
          </a:xfrm>
        </p:spPr>
        <p:style>
          <a:lnRef idx="2">
            <a:schemeClr val="accent2"/>
          </a:lnRef>
          <a:fillRef idx="1">
            <a:schemeClr val="lt1"/>
          </a:fillRef>
          <a:effectRef idx="0">
            <a:schemeClr val="accent2"/>
          </a:effectRef>
          <a:fontRef idx="minor">
            <a:schemeClr val="dk1"/>
          </a:fontRef>
        </p:style>
        <p:txBody>
          <a:bodyPr>
            <a:normAutofit/>
          </a:bodyPr>
          <a:lstStyle/>
          <a:p>
            <a:r>
              <a:rPr lang="en-US" altLang="zh-CN" dirty="0"/>
              <a:t>A</a:t>
            </a:r>
            <a:r>
              <a:rPr lang="zh-CN" altLang="en-US" dirty="0"/>
              <a:t>ttention mechanism selects elements that are in the RNN</a:t>
            </a:r>
            <a:r>
              <a:rPr lang="en-US" altLang="zh-CN" dirty="0"/>
              <a:t>’</a:t>
            </a:r>
            <a:r>
              <a:rPr lang="zh-CN" altLang="en-US" dirty="0"/>
              <a:t>s hidden layers for inter-alignment, contextual</a:t>
            </a:r>
            <a:r>
              <a:rPr lang="en-US" altLang="zh-CN" dirty="0"/>
              <a:t> </a:t>
            </a:r>
            <a:r>
              <a:rPr lang="zh-CN" altLang="en-US" dirty="0"/>
              <a:t>embedding, multiple-input processing, memory management, and capturing long-term dependencies, a typical problem</a:t>
            </a:r>
            <a:r>
              <a:rPr lang="en-US" altLang="zh-CN" dirty="0"/>
              <a:t> </a:t>
            </a:r>
            <a:r>
              <a:rPr lang="zh-CN" altLang="en-US" dirty="0"/>
              <a:t>with recurrent neural networks.</a:t>
            </a:r>
            <a:endParaRPr lang="zh-CN" altLang="en-US" dirty="0"/>
          </a:p>
          <a:p>
            <a:r>
              <a:rPr dirty="0" err="1"/>
              <a:t>Zichao</a:t>
            </a:r>
            <a:r>
              <a:rPr dirty="0"/>
              <a:t> Yang et al. extended the soft selection to the </a:t>
            </a:r>
            <a:r>
              <a:rPr b="1" dirty="0"/>
              <a:t>hierarchical attention structure</a:t>
            </a:r>
            <a:r>
              <a:rPr dirty="0"/>
              <a:t>, which allows the calculation of soft attention at the</a:t>
            </a:r>
            <a:r>
              <a:rPr lang="en-US" dirty="0"/>
              <a:t> </a:t>
            </a:r>
            <a:r>
              <a:rPr dirty="0"/>
              <a:t>word level and the sentence level in the GRU networks encoder for document classification.</a:t>
            </a:r>
            <a:endParaRPr dirty="0"/>
          </a:p>
        </p:txBody>
      </p:sp>
      <p:sp>
        <p:nvSpPr>
          <p:cNvPr id="5" name="文本框 4"/>
          <p:cNvSpPr txBox="1"/>
          <p:nvPr/>
        </p:nvSpPr>
        <p:spPr>
          <a:xfrm>
            <a:off x="367030" y="6320790"/>
            <a:ext cx="11087100" cy="460375"/>
          </a:xfrm>
          <a:prstGeom prst="rect">
            <a:avLst/>
          </a:prstGeom>
          <a:noFill/>
        </p:spPr>
        <p:txBody>
          <a:bodyPr wrap="square" rtlCol="0">
            <a:spAutoFit/>
          </a:bodyPr>
          <a:lstStyle/>
          <a:p>
            <a:pPr algn="ctr">
              <a:buClrTx/>
              <a:buSzTx/>
              <a:buFontTx/>
            </a:pPr>
            <a:r>
              <a:rPr sz="1200" u="sng"/>
              <a:t>Zichao Yang, Diyi Yang, Chris Dyer, Xiaodong He, Alex Smola, and Eduard Hovy. </a:t>
            </a:r>
            <a:r>
              <a:rPr sz="1200" b="1" u="sng"/>
              <a:t>Hierarchical attention</a:t>
            </a:r>
            <a:r>
              <a:rPr lang="en-US" sz="1200" b="1" u="sng"/>
              <a:t> </a:t>
            </a:r>
            <a:r>
              <a:rPr sz="1200" b="1" u="sng"/>
              <a:t>networks for document classification</a:t>
            </a:r>
            <a:r>
              <a:rPr sz="1200" u="sng"/>
              <a:t>. In Proceedings of the 2016 conference of the North American chapter of</a:t>
            </a:r>
            <a:r>
              <a:rPr lang="en-US" sz="1200" u="sng"/>
              <a:t> </a:t>
            </a:r>
            <a:r>
              <a:rPr sz="1200" u="sng"/>
              <a:t>the association for computational linguistics: human language technologies, pages 1480–1489, 2016.</a:t>
            </a:r>
            <a:endParaRPr sz="1200" u="sng"/>
          </a:p>
        </p:txBody>
      </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335350"/>
            <a:ext cx="10969200" cy="705600"/>
          </a:xfrm>
        </p:spPr>
        <p:txBody>
          <a:bodyPr/>
          <a:lstStyle/>
          <a:p>
            <a:r>
              <a:rPr lang="en-US" dirty="0"/>
              <a:t>Hierarchical Attention Network</a:t>
            </a:r>
            <a:endParaRPr lang="en-US" dirty="0"/>
          </a:p>
        </p:txBody>
      </p:sp>
      <p:pic>
        <p:nvPicPr>
          <p:cNvPr id="4" name="图片 3"/>
          <p:cNvPicPr>
            <a:picLocks noChangeAspect="1"/>
          </p:cNvPicPr>
          <p:nvPr/>
        </p:nvPicPr>
        <p:blipFill>
          <a:blip r:embed="rId1"/>
          <a:stretch>
            <a:fillRect/>
          </a:stretch>
        </p:blipFill>
        <p:spPr>
          <a:xfrm>
            <a:off x="6872837" y="1074350"/>
            <a:ext cx="4457700" cy="5448300"/>
          </a:xfrm>
          <a:prstGeom prst="rect">
            <a:avLst/>
          </a:prstGeom>
        </p:spPr>
      </p:pic>
      <p:pic>
        <p:nvPicPr>
          <p:cNvPr id="8" name="图片 7"/>
          <p:cNvPicPr>
            <a:picLocks noChangeAspect="1"/>
          </p:cNvPicPr>
          <p:nvPr/>
        </p:nvPicPr>
        <p:blipFill>
          <a:blip r:embed="rId2"/>
          <a:stretch>
            <a:fillRect/>
          </a:stretch>
        </p:blipFill>
        <p:spPr>
          <a:xfrm>
            <a:off x="419636" y="2806124"/>
            <a:ext cx="2861124" cy="1915782"/>
          </a:xfrm>
          <a:prstGeom prst="rect">
            <a:avLst/>
          </a:prstGeom>
        </p:spPr>
      </p:pic>
      <p:sp>
        <p:nvSpPr>
          <p:cNvPr id="10" name="文本框 9"/>
          <p:cNvSpPr txBox="1"/>
          <p:nvPr/>
        </p:nvSpPr>
        <p:spPr>
          <a:xfrm>
            <a:off x="419101" y="2271920"/>
            <a:ext cx="2269664" cy="369332"/>
          </a:xfrm>
          <a:prstGeom prst="rect">
            <a:avLst/>
          </a:prstGeom>
          <a:noFill/>
        </p:spPr>
        <p:txBody>
          <a:bodyPr wrap="square">
            <a:spAutoFit/>
          </a:bodyPr>
          <a:lstStyle/>
          <a:p>
            <a:r>
              <a:rPr lang="en-US" altLang="zh-CN" dirty="0"/>
              <a:t>Word Attention:</a:t>
            </a:r>
            <a:endParaRPr lang="zh-CN" altLang="en-US" dirty="0"/>
          </a:p>
        </p:txBody>
      </p:sp>
      <p:pic>
        <p:nvPicPr>
          <p:cNvPr id="12" name="图片 11"/>
          <p:cNvPicPr>
            <a:picLocks noChangeAspect="1"/>
          </p:cNvPicPr>
          <p:nvPr/>
        </p:nvPicPr>
        <p:blipFill>
          <a:blip r:embed="rId3"/>
          <a:stretch>
            <a:fillRect/>
          </a:stretch>
        </p:blipFill>
        <p:spPr>
          <a:xfrm>
            <a:off x="3714897" y="2724019"/>
            <a:ext cx="2723803" cy="1993446"/>
          </a:xfrm>
          <a:prstGeom prst="rect">
            <a:avLst/>
          </a:prstGeom>
        </p:spPr>
      </p:pic>
      <p:sp>
        <p:nvSpPr>
          <p:cNvPr id="13" name="文本框 12"/>
          <p:cNvSpPr txBox="1"/>
          <p:nvPr/>
        </p:nvSpPr>
        <p:spPr>
          <a:xfrm>
            <a:off x="3645969" y="2271920"/>
            <a:ext cx="2269664" cy="369332"/>
          </a:xfrm>
          <a:prstGeom prst="rect">
            <a:avLst/>
          </a:prstGeom>
          <a:noFill/>
        </p:spPr>
        <p:txBody>
          <a:bodyPr wrap="square">
            <a:spAutoFit/>
          </a:bodyPr>
          <a:lstStyle/>
          <a:p>
            <a:r>
              <a:rPr lang="en-US" altLang="zh-CN" dirty="0"/>
              <a:t>Sentence Attention:</a:t>
            </a:r>
            <a:endParaRPr lang="zh-CN" altLang="en-US" dirty="0"/>
          </a:p>
        </p:txBody>
      </p:sp>
    </p:spTree>
    <p:custDataLst>
      <p:tags r:id="rId4"/>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231390" y="2756535"/>
            <a:ext cx="7996555" cy="3308350"/>
          </a:xfrm>
          <a:prstGeom prst="rect">
            <a:avLst/>
          </a:prstGeom>
        </p:spPr>
      </p:pic>
      <p:sp>
        <p:nvSpPr>
          <p:cNvPr id="2" name="标题 1"/>
          <p:cNvSpPr>
            <a:spLocks noGrp="1"/>
          </p:cNvSpPr>
          <p:nvPr>
            <p:ph type="title"/>
          </p:nvPr>
        </p:nvSpPr>
        <p:spPr>
          <a:xfrm>
            <a:off x="675710" y="224225"/>
            <a:ext cx="10969200" cy="705600"/>
          </a:xfrm>
        </p:spPr>
        <p:txBody>
          <a:bodyPr/>
          <a:lstStyle/>
          <a:p>
            <a:r>
              <a:rPr lang="en-US" altLang="zh-CN"/>
              <a:t>R</a:t>
            </a:r>
            <a:r>
              <a:rPr lang="zh-CN" altLang="en-US"/>
              <a:t>ecurrent memory attention</a:t>
            </a:r>
            <a:endParaRPr lang="zh-CN" altLang="en-US"/>
          </a:p>
        </p:txBody>
      </p:sp>
      <p:sp>
        <p:nvSpPr>
          <p:cNvPr id="3" name="内容占位符 2"/>
          <p:cNvSpPr>
            <a:spLocks noGrp="1"/>
          </p:cNvSpPr>
          <p:nvPr>
            <p:ph idx="1"/>
          </p:nvPr>
        </p:nvSpPr>
        <p:spPr>
          <a:xfrm>
            <a:off x="414655" y="866140"/>
            <a:ext cx="11362690" cy="1826895"/>
          </a:xfrm>
        </p:spPr>
        <p:style>
          <a:lnRef idx="2">
            <a:schemeClr val="accent2"/>
          </a:lnRef>
          <a:fillRef idx="1">
            <a:schemeClr val="lt1"/>
          </a:fillRef>
          <a:effectRef idx="0">
            <a:schemeClr val="accent2"/>
          </a:effectRef>
          <a:fontRef idx="minor">
            <a:schemeClr val="dk1"/>
          </a:fontRef>
        </p:style>
        <p:txBody>
          <a:bodyPr>
            <a:normAutofit fontScale="90000"/>
          </a:bodyPr>
          <a:lstStyle/>
          <a:p>
            <a:r>
              <a:rPr lang="en-US" altLang="zh-CN" dirty="0"/>
              <a:t>Recurrent memory attention groups implement attention within the </a:t>
            </a:r>
            <a:r>
              <a:rPr lang="en-US" altLang="zh-CN" b="1" dirty="0"/>
              <a:t>memory cell</a:t>
            </a:r>
            <a:r>
              <a:rPr lang="en-US" altLang="zh-CN" dirty="0"/>
              <a:t>.</a:t>
            </a:r>
            <a:endParaRPr lang="en-US" altLang="zh-CN" dirty="0"/>
          </a:p>
          <a:p>
            <a:r>
              <a:rPr lang="en-US" altLang="zh-CN" dirty="0" err="1"/>
              <a:t>Pengfei</a:t>
            </a:r>
            <a:r>
              <a:rPr lang="en-US" altLang="zh-CN" dirty="0"/>
              <a:t> et al. proposed an approach that modulates the input adaptively within the memory cell by assigning different levels of importance to each element/dimension of the input. </a:t>
            </a:r>
            <a:r>
              <a:rPr lang="en-US" altLang="zh-CN" dirty="0" err="1"/>
              <a:t>Dilruk</a:t>
            </a:r>
            <a:r>
              <a:rPr lang="en-US" altLang="zh-CN" dirty="0"/>
              <a:t> et al. proposed mechanisms of attention within memory cell to improve the past encoding history in the cell’s state vector since all parts of the data history are not equally relevant to the current prediction.</a:t>
            </a:r>
            <a:endParaRPr lang="en-US" altLang="zh-CN" dirty="0"/>
          </a:p>
        </p:txBody>
      </p:sp>
      <p:sp>
        <p:nvSpPr>
          <p:cNvPr id="5" name="文本框 4"/>
          <p:cNvSpPr txBox="1"/>
          <p:nvPr/>
        </p:nvSpPr>
        <p:spPr>
          <a:xfrm>
            <a:off x="822960" y="6238875"/>
            <a:ext cx="10959465" cy="465455"/>
          </a:xfrm>
          <a:prstGeom prst="rect">
            <a:avLst/>
          </a:prstGeom>
          <a:noFill/>
        </p:spPr>
        <p:txBody>
          <a:bodyPr wrap="square" rtlCol="0">
            <a:noAutofit/>
          </a:bodyPr>
          <a:lstStyle/>
          <a:p>
            <a:pPr algn="ctr">
              <a:buClrTx/>
              <a:buSzTx/>
              <a:buFontTx/>
            </a:pPr>
            <a:r>
              <a:rPr sz="1200" u="sng"/>
              <a:t>Pengfei Zhang, Jianru Xue, Cuiling Lan, Wenjun Zeng, Zhanning Gao, and Nanning Zheng. Adding attentiveness</a:t>
            </a:r>
            <a:r>
              <a:rPr lang="en-US" sz="1200" u="sng"/>
              <a:t> </a:t>
            </a:r>
            <a:r>
              <a:rPr sz="1200" u="sng"/>
              <a:t>to the neurons in recurrent neural networks. In Proceedings of the European Conference on Computer Vision</a:t>
            </a:r>
            <a:r>
              <a:rPr lang="en-US" sz="1200" u="sng"/>
              <a:t> </a:t>
            </a:r>
            <a:r>
              <a:rPr sz="1200" u="sng"/>
              <a:t>(ECCV), pages 135–151, 2018.</a:t>
            </a:r>
            <a:endParaRPr sz="1200" u="sng"/>
          </a:p>
        </p:txBody>
      </p:sp>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5710" y="351860"/>
            <a:ext cx="10969200" cy="705600"/>
          </a:xfrm>
        </p:spPr>
        <p:txBody>
          <a:bodyPr/>
          <a:lstStyle/>
          <a:p>
            <a:r>
              <a:rPr lang="en-US" altLang="zh-CN" dirty="0"/>
              <a:t>Element-wise-Attention Gate</a:t>
            </a:r>
            <a:endParaRPr lang="zh-CN" altLang="en-US" dirty="0"/>
          </a:p>
        </p:txBody>
      </p:sp>
      <p:pic>
        <p:nvPicPr>
          <p:cNvPr id="8" name="图片 7"/>
          <p:cNvPicPr>
            <a:picLocks noChangeAspect="1"/>
          </p:cNvPicPr>
          <p:nvPr/>
        </p:nvPicPr>
        <p:blipFill>
          <a:blip r:embed="rId1"/>
          <a:stretch>
            <a:fillRect/>
          </a:stretch>
        </p:blipFill>
        <p:spPr>
          <a:xfrm>
            <a:off x="401061" y="1885924"/>
            <a:ext cx="6609339" cy="3942625"/>
          </a:xfrm>
          <a:prstGeom prst="rect">
            <a:avLst/>
          </a:prstGeom>
        </p:spPr>
      </p:pic>
      <p:pic>
        <p:nvPicPr>
          <p:cNvPr id="10" name="图片 9"/>
          <p:cNvPicPr>
            <a:picLocks noChangeAspect="1"/>
          </p:cNvPicPr>
          <p:nvPr/>
        </p:nvPicPr>
        <p:blipFill>
          <a:blip r:embed="rId2"/>
          <a:stretch>
            <a:fillRect/>
          </a:stretch>
        </p:blipFill>
        <p:spPr>
          <a:xfrm>
            <a:off x="7424260" y="1923673"/>
            <a:ext cx="3921125" cy="577593"/>
          </a:xfrm>
          <a:prstGeom prst="rect">
            <a:avLst/>
          </a:prstGeom>
        </p:spPr>
      </p:pic>
      <p:pic>
        <p:nvPicPr>
          <p:cNvPr id="12" name="图片 11"/>
          <p:cNvPicPr>
            <a:picLocks noChangeAspect="1"/>
          </p:cNvPicPr>
          <p:nvPr/>
        </p:nvPicPr>
        <p:blipFill>
          <a:blip r:embed="rId3"/>
          <a:stretch>
            <a:fillRect/>
          </a:stretch>
        </p:blipFill>
        <p:spPr>
          <a:xfrm>
            <a:off x="7499450" y="2501266"/>
            <a:ext cx="1866900" cy="561975"/>
          </a:xfrm>
          <a:prstGeom prst="rect">
            <a:avLst/>
          </a:prstGeom>
        </p:spPr>
      </p:pic>
      <p:pic>
        <p:nvPicPr>
          <p:cNvPr id="14" name="图片 13"/>
          <p:cNvPicPr>
            <a:picLocks noChangeAspect="1"/>
          </p:cNvPicPr>
          <p:nvPr/>
        </p:nvPicPr>
        <p:blipFill>
          <a:blip r:embed="rId4"/>
          <a:stretch>
            <a:fillRect/>
          </a:stretch>
        </p:blipFill>
        <p:spPr>
          <a:xfrm>
            <a:off x="7536321" y="3176853"/>
            <a:ext cx="4364083" cy="561974"/>
          </a:xfrm>
          <a:prstGeom prst="rect">
            <a:avLst/>
          </a:prstGeom>
        </p:spPr>
      </p:pic>
      <p:sp>
        <p:nvSpPr>
          <p:cNvPr id="15" name="文本框 14"/>
          <p:cNvSpPr txBox="1"/>
          <p:nvPr/>
        </p:nvSpPr>
        <p:spPr>
          <a:xfrm>
            <a:off x="7424260" y="1450211"/>
            <a:ext cx="1671782" cy="369332"/>
          </a:xfrm>
          <a:prstGeom prst="rect">
            <a:avLst/>
          </a:prstGeom>
          <a:noFill/>
        </p:spPr>
        <p:txBody>
          <a:bodyPr wrap="square" rtlCol="0">
            <a:spAutoFit/>
          </a:bodyPr>
          <a:lstStyle/>
          <a:p>
            <a:r>
              <a:rPr lang="en-US" altLang="zh-CN" dirty="0"/>
              <a:t>Generic:</a:t>
            </a:r>
            <a:endParaRPr lang="zh-CN" altLang="en-US" dirty="0"/>
          </a:p>
        </p:txBody>
      </p:sp>
      <p:sp>
        <p:nvSpPr>
          <p:cNvPr id="16" name="文本框 15"/>
          <p:cNvSpPr txBox="1"/>
          <p:nvPr/>
        </p:nvSpPr>
        <p:spPr>
          <a:xfrm>
            <a:off x="7536321" y="3986545"/>
            <a:ext cx="1671782" cy="369332"/>
          </a:xfrm>
          <a:prstGeom prst="rect">
            <a:avLst/>
          </a:prstGeom>
          <a:noFill/>
        </p:spPr>
        <p:txBody>
          <a:bodyPr wrap="square" rtlCol="0">
            <a:spAutoFit/>
          </a:bodyPr>
          <a:lstStyle/>
          <a:p>
            <a:r>
              <a:rPr lang="en-US" altLang="zh-CN" dirty="0"/>
              <a:t>For GRU:</a:t>
            </a:r>
            <a:endParaRPr lang="zh-CN" altLang="en-US" dirty="0"/>
          </a:p>
        </p:txBody>
      </p:sp>
      <p:pic>
        <p:nvPicPr>
          <p:cNvPr id="18" name="图片 17"/>
          <p:cNvPicPr>
            <a:picLocks noChangeAspect="1"/>
          </p:cNvPicPr>
          <p:nvPr/>
        </p:nvPicPr>
        <p:blipFill>
          <a:blip r:embed="rId5"/>
          <a:stretch>
            <a:fillRect/>
          </a:stretch>
        </p:blipFill>
        <p:spPr>
          <a:xfrm>
            <a:off x="7367730" y="4552877"/>
            <a:ext cx="4418517" cy="1358396"/>
          </a:xfrm>
          <a:prstGeom prst="rect">
            <a:avLst/>
          </a:prstGeom>
        </p:spPr>
      </p:pic>
    </p:spTree>
    <p:custDataLst>
      <p:tags r:id="rId6"/>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93387" y="2686453"/>
            <a:ext cx="6805225" cy="1266709"/>
          </a:xfrm>
        </p:spPr>
        <p:txBody>
          <a:bodyPr>
            <a:noAutofit/>
          </a:bodyPr>
          <a:lstStyle/>
          <a:p>
            <a:pPr algn="ctr"/>
            <a:r>
              <a:rPr lang="en-US" altLang="zh-CN" sz="4000" dirty="0">
                <a:sym typeface="+mn-ea"/>
              </a:rPr>
              <a:t>Applications in CV</a:t>
            </a:r>
            <a:endParaRPr lang="zh-CN" altLang="en-US" sz="4000"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1517" y="632171"/>
            <a:ext cx="10332085" cy="1673225"/>
          </a:xfrm>
        </p:spPr>
        <p:style>
          <a:lnRef idx="2">
            <a:schemeClr val="accent2"/>
          </a:lnRef>
          <a:fillRef idx="1">
            <a:schemeClr val="lt1"/>
          </a:fillRef>
          <a:effectRef idx="0">
            <a:schemeClr val="accent2"/>
          </a:effectRef>
          <a:fontRef idx="minor">
            <a:schemeClr val="dk1"/>
          </a:fontRef>
        </p:style>
        <p:txBody>
          <a:bodyPr>
            <a:normAutofit/>
          </a:bodyPr>
          <a:lstStyle/>
          <a:p>
            <a:r>
              <a:rPr lang="en-US" altLang="zh-CN" dirty="0"/>
              <a:t>Initial motivation: </a:t>
            </a:r>
            <a:r>
              <a:rPr lang="en-US" altLang="zh-CN" b="1" dirty="0"/>
              <a:t>bottleneck problem</a:t>
            </a:r>
            <a:r>
              <a:rPr lang="en-US" altLang="zh-CN" dirty="0"/>
              <a:t> in the classic encoder-decoder framework. </a:t>
            </a:r>
            <a:endParaRPr lang="en-US" altLang="zh-CN" dirty="0"/>
          </a:p>
          <a:p>
            <a:r>
              <a:rPr lang="en-US" altLang="zh-CN" dirty="0"/>
              <a:t>Main issue: neural network needs to compress all the necessary information from a source sentence into a </a:t>
            </a:r>
            <a:r>
              <a:rPr lang="en-US" altLang="zh-CN" b="1" dirty="0"/>
              <a:t>fixed-length vector</a:t>
            </a:r>
            <a:r>
              <a:rPr lang="en-US" altLang="zh-CN" dirty="0"/>
              <a:t>. Performance deteriorates rapidly as the size of the input sentence increases.</a:t>
            </a:r>
            <a:endParaRPr lang="en-US" altLang="zh-CN" dirty="0"/>
          </a:p>
        </p:txBody>
      </p:sp>
      <p:pic>
        <p:nvPicPr>
          <p:cNvPr id="4" name="图片 3"/>
          <p:cNvPicPr>
            <a:picLocks noChangeAspect="1"/>
          </p:cNvPicPr>
          <p:nvPr/>
        </p:nvPicPr>
        <p:blipFill>
          <a:blip r:embed="rId1"/>
          <a:stretch>
            <a:fillRect/>
          </a:stretch>
        </p:blipFill>
        <p:spPr>
          <a:xfrm>
            <a:off x="1394113" y="2899295"/>
            <a:ext cx="9151620" cy="3124200"/>
          </a:xfrm>
          <a:prstGeom prst="rect">
            <a:avLst/>
          </a:prstGeom>
        </p:spPr>
      </p:pic>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6851" y="271273"/>
            <a:ext cx="10969200" cy="705600"/>
          </a:xfrm>
        </p:spPr>
        <p:txBody>
          <a:bodyPr/>
          <a:lstStyle/>
          <a:p>
            <a:r>
              <a:rPr lang="en-US" altLang="zh-CN" dirty="0">
                <a:sym typeface="+mn-ea"/>
              </a:rPr>
              <a:t>Applications in Computer Vision (CV) </a:t>
            </a:r>
            <a:endParaRPr lang="zh-CN" altLang="en-US" dirty="0"/>
          </a:p>
        </p:txBody>
      </p:sp>
      <p:sp>
        <p:nvSpPr>
          <p:cNvPr id="4" name="内容占位符 3"/>
          <p:cNvSpPr>
            <a:spLocks noGrp="1"/>
          </p:cNvSpPr>
          <p:nvPr>
            <p:ph idx="1"/>
          </p:nvPr>
        </p:nvSpPr>
        <p:spPr>
          <a:xfrm>
            <a:off x="546851" y="1317626"/>
            <a:ext cx="10668000" cy="3900920"/>
          </a:xfrm>
        </p:spPr>
        <p:style>
          <a:lnRef idx="2">
            <a:schemeClr val="accent2"/>
          </a:lnRef>
          <a:fillRef idx="1">
            <a:schemeClr val="lt1"/>
          </a:fillRef>
          <a:effectRef idx="0">
            <a:schemeClr val="accent2"/>
          </a:effectRef>
          <a:fontRef idx="minor">
            <a:schemeClr val="dk1"/>
          </a:fontRef>
        </p:style>
        <p:txBody>
          <a:bodyPr>
            <a:normAutofit fontScale="85000"/>
          </a:bodyPr>
          <a:lstStyle/>
          <a:p>
            <a:r>
              <a:rPr lang="en-US" altLang="zh-CN" dirty="0">
                <a:sym typeface="+mn-ea"/>
              </a:rPr>
              <a:t>A</a:t>
            </a:r>
            <a:r>
              <a:rPr lang="zh-CN" altLang="en-US" dirty="0">
                <a:sym typeface="+mn-ea"/>
              </a:rPr>
              <a:t>ttention mechanisms</a:t>
            </a:r>
            <a:r>
              <a:rPr lang="en-US" altLang="zh-CN" dirty="0">
                <a:sym typeface="+mn-ea"/>
              </a:rPr>
              <a:t>: </a:t>
            </a:r>
            <a:r>
              <a:rPr lang="en-US" altLang="zh-CN" dirty="0"/>
              <a:t>methods</a:t>
            </a:r>
            <a:r>
              <a:rPr lang="zh-CN" altLang="en-US" dirty="0"/>
              <a:t> for diverting attention to the most important regions of an image and disregarding irrelevant</a:t>
            </a:r>
            <a:r>
              <a:rPr lang="en-US" altLang="zh-CN" dirty="0"/>
              <a:t> </a:t>
            </a:r>
            <a:r>
              <a:rPr lang="zh-CN" altLang="en-US" dirty="0"/>
              <a:t>parts</a:t>
            </a:r>
            <a:r>
              <a:rPr lang="en-US" altLang="zh-CN" dirty="0"/>
              <a:t>, can be regarded as a </a:t>
            </a:r>
            <a:r>
              <a:rPr lang="en-US" altLang="zh-CN" b="1" dirty="0"/>
              <a:t>dynamic weight adjustment process</a:t>
            </a:r>
            <a:r>
              <a:rPr lang="en-US" altLang="zh-CN" dirty="0"/>
              <a:t> based on features of the input image.</a:t>
            </a:r>
            <a:endParaRPr lang="en-US" altLang="zh-CN" dirty="0"/>
          </a:p>
          <a:p>
            <a:r>
              <a:rPr lang="en-US" altLang="zh-CN" dirty="0"/>
              <a:t>Progress can be coarsely divided into </a:t>
            </a:r>
            <a:r>
              <a:rPr lang="en-US" altLang="zh-CN" u="sng" dirty="0"/>
              <a:t>four phases</a:t>
            </a:r>
            <a:r>
              <a:rPr lang="en-US" altLang="zh-CN" dirty="0"/>
              <a:t>. The first phase begins from </a:t>
            </a:r>
            <a:r>
              <a:rPr lang="en-US" altLang="zh-CN" b="1" dirty="0"/>
              <a:t>RAM</a:t>
            </a:r>
            <a:r>
              <a:rPr lang="en-US" altLang="zh-CN" dirty="0"/>
              <a:t>, pioneering work that combined deep neural networks with attention mechanisms. At second phase, </a:t>
            </a:r>
            <a:r>
              <a:rPr lang="en-US" altLang="zh-CN" b="1" dirty="0"/>
              <a:t>STN</a:t>
            </a:r>
            <a:r>
              <a:rPr lang="en-US" altLang="zh-CN" dirty="0"/>
              <a:t> introduces a sub-network to++++++++++++++++++++++++++++++++++++++++++++++++++++++++++++++++++++++++++++++++++++++++++++++++++++++++++++++++++++ predict an affine transformation used to select important regions in the input. The third phase began with </a:t>
            </a:r>
            <a:r>
              <a:rPr lang="en-US" altLang="zh-CN" b="1" dirty="0" err="1"/>
              <a:t>SENet</a:t>
            </a:r>
            <a:r>
              <a:rPr lang="en-US" altLang="zh-CN" b="1" dirty="0"/>
              <a:t> </a:t>
            </a:r>
            <a:r>
              <a:rPr lang="en-US" altLang="zh-CN" dirty="0"/>
              <a:t>that presented a novel </a:t>
            </a:r>
            <a:r>
              <a:rPr lang="en-US" altLang="zh-CN" u="sng" dirty="0"/>
              <a:t>channel-attention network</a:t>
            </a:r>
            <a:r>
              <a:rPr lang="en-US" altLang="zh-CN" dirty="0"/>
              <a:t> which implicitly and adaptively predicts the potential key features. Recently, various pure </a:t>
            </a:r>
            <a:r>
              <a:rPr lang="en-US" altLang="zh-CN" b="1" dirty="0"/>
              <a:t>deep self-attention networks (visual transformers)</a:t>
            </a:r>
            <a:r>
              <a:rPr lang="en-US" altLang="zh-CN" dirty="0"/>
              <a:t> have appeared, showing the huge potential of attention-based models.</a:t>
            </a:r>
            <a:endParaRPr lang="en-US" altLang="zh-CN" dirty="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252800"/>
            <a:ext cx="10969200" cy="705600"/>
          </a:xfrm>
        </p:spPr>
        <p:txBody>
          <a:bodyPr/>
          <a:lstStyle/>
          <a:p>
            <a:r>
              <a:rPr lang="en-US" altLang="zh-CN" dirty="0">
                <a:sym typeface="+mn-ea"/>
              </a:rPr>
              <a:t>Applications in CV </a:t>
            </a:r>
            <a:endParaRPr lang="zh-CN" altLang="en-US" dirty="0"/>
          </a:p>
        </p:txBody>
      </p:sp>
      <p:pic>
        <p:nvPicPr>
          <p:cNvPr id="5" name="图片 4"/>
          <p:cNvPicPr>
            <a:picLocks noChangeAspect="1"/>
          </p:cNvPicPr>
          <p:nvPr>
            <p:custDataLst>
              <p:tags r:id="rId1"/>
            </p:custDataLst>
          </p:nvPr>
        </p:nvPicPr>
        <p:blipFill>
          <a:blip r:embed="rId2"/>
          <a:stretch>
            <a:fillRect/>
          </a:stretch>
        </p:blipFill>
        <p:spPr>
          <a:xfrm>
            <a:off x="1015740" y="1120012"/>
            <a:ext cx="9672159" cy="3567418"/>
          </a:xfrm>
          <a:prstGeom prst="rect">
            <a:avLst/>
          </a:prstGeom>
        </p:spPr>
      </p:pic>
      <p:pic>
        <p:nvPicPr>
          <p:cNvPr id="7" name="图片 6"/>
          <p:cNvPicPr>
            <a:picLocks noChangeAspect="1"/>
          </p:cNvPicPr>
          <p:nvPr/>
        </p:nvPicPr>
        <p:blipFill rotWithShape="1">
          <a:blip r:embed="rId3"/>
          <a:srcRect b="42826"/>
          <a:stretch>
            <a:fillRect/>
          </a:stretch>
        </p:blipFill>
        <p:spPr>
          <a:xfrm>
            <a:off x="1015740" y="5015620"/>
            <a:ext cx="4706023" cy="1424247"/>
          </a:xfrm>
          <a:prstGeom prst="rect">
            <a:avLst/>
          </a:prstGeom>
        </p:spPr>
      </p:pic>
      <p:pic>
        <p:nvPicPr>
          <p:cNvPr id="8" name="图片 7"/>
          <p:cNvPicPr>
            <a:picLocks noChangeAspect="1"/>
          </p:cNvPicPr>
          <p:nvPr/>
        </p:nvPicPr>
        <p:blipFill rotWithShape="1">
          <a:blip r:embed="rId3"/>
          <a:srcRect t="56201"/>
          <a:stretch>
            <a:fillRect/>
          </a:stretch>
        </p:blipFill>
        <p:spPr>
          <a:xfrm>
            <a:off x="6586026" y="5182199"/>
            <a:ext cx="4706023" cy="1091091"/>
          </a:xfrm>
          <a:prstGeom prst="rect">
            <a:avLst/>
          </a:prstGeom>
        </p:spPr>
      </p:pic>
    </p:spTree>
    <p:custDataLst>
      <p:tags r:id="rId4"/>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282010"/>
            <a:ext cx="10969200" cy="705600"/>
          </a:xfrm>
        </p:spPr>
        <p:txBody>
          <a:bodyPr>
            <a:normAutofit/>
          </a:bodyPr>
          <a:lstStyle/>
          <a:p>
            <a:r>
              <a:rPr lang="en-US" altLang="zh-CN" dirty="0">
                <a:sym typeface="+mn-ea"/>
              </a:rPr>
              <a:t>Applications in CV </a:t>
            </a:r>
            <a:endParaRPr lang="zh-CN" altLang="en-US" dirty="0"/>
          </a:p>
        </p:txBody>
      </p:sp>
      <p:sp>
        <p:nvSpPr>
          <p:cNvPr id="3" name="内容占位符 2"/>
          <p:cNvSpPr>
            <a:spLocks noGrp="1"/>
          </p:cNvSpPr>
          <p:nvPr>
            <p:ph idx="1"/>
          </p:nvPr>
        </p:nvSpPr>
        <p:spPr>
          <a:xfrm>
            <a:off x="700404" y="1198245"/>
            <a:ext cx="6411595" cy="2394700"/>
          </a:xfrm>
        </p:spPr>
        <p:style>
          <a:lnRef idx="2">
            <a:schemeClr val="accent2"/>
          </a:lnRef>
          <a:fillRef idx="1">
            <a:schemeClr val="lt1"/>
          </a:fillRef>
          <a:effectRef idx="0">
            <a:schemeClr val="accent2"/>
          </a:effectRef>
          <a:fontRef idx="minor">
            <a:schemeClr val="dk1"/>
          </a:fontRef>
        </p:style>
        <p:txBody>
          <a:bodyPr>
            <a:normAutofit fontScale="97500"/>
          </a:bodyPr>
          <a:lstStyle/>
          <a:p>
            <a:r>
              <a:rPr lang="zh-CN" altLang="en-US" dirty="0"/>
              <a:t>four basic categories: </a:t>
            </a:r>
            <a:r>
              <a:rPr lang="zh-CN" altLang="en-US" b="1" dirty="0"/>
              <a:t>channel</a:t>
            </a:r>
            <a:r>
              <a:rPr lang="en-US" altLang="zh-CN" b="1" dirty="0"/>
              <a:t> </a:t>
            </a:r>
            <a:r>
              <a:rPr lang="zh-CN" altLang="en-US" b="1" dirty="0"/>
              <a:t>attention</a:t>
            </a:r>
            <a:r>
              <a:rPr lang="zh-CN" altLang="en-US" dirty="0"/>
              <a:t> (</a:t>
            </a:r>
            <a:r>
              <a:rPr lang="zh-CN" altLang="en-US" b="1" dirty="0"/>
              <a:t>what</a:t>
            </a:r>
            <a:r>
              <a:rPr lang="zh-CN" altLang="en-US" dirty="0"/>
              <a:t>), </a:t>
            </a:r>
            <a:r>
              <a:rPr lang="zh-CN" altLang="en-US" b="1" dirty="0"/>
              <a:t>spatial attention</a:t>
            </a:r>
            <a:r>
              <a:rPr lang="zh-CN" altLang="en-US" dirty="0"/>
              <a:t> (</a:t>
            </a:r>
            <a:r>
              <a:rPr lang="zh-CN" altLang="en-US" b="1" dirty="0"/>
              <a:t>where</a:t>
            </a:r>
            <a:r>
              <a:rPr lang="zh-CN" altLang="en-US" dirty="0"/>
              <a:t>), </a:t>
            </a:r>
            <a:r>
              <a:rPr lang="zh-CN" altLang="en-US" b="1" dirty="0"/>
              <a:t>temporal attention</a:t>
            </a:r>
            <a:r>
              <a:rPr lang="zh-CN" altLang="en-US" dirty="0"/>
              <a:t> (</a:t>
            </a:r>
            <a:r>
              <a:rPr lang="zh-CN" altLang="en-US" b="1" dirty="0"/>
              <a:t>when</a:t>
            </a:r>
            <a:r>
              <a:rPr lang="zh-CN" altLang="en-US" dirty="0"/>
              <a:t>)</a:t>
            </a:r>
            <a:r>
              <a:rPr lang="en-US" altLang="zh-CN" dirty="0"/>
              <a:t> </a:t>
            </a:r>
            <a:r>
              <a:rPr lang="zh-CN" altLang="en-US" dirty="0"/>
              <a:t>and</a:t>
            </a:r>
            <a:r>
              <a:rPr lang="zh-CN" altLang="en-US" b="1" dirty="0"/>
              <a:t> branch channel </a:t>
            </a:r>
            <a:r>
              <a:rPr lang="zh-CN" altLang="en-US" dirty="0"/>
              <a:t>(</a:t>
            </a:r>
            <a:r>
              <a:rPr lang="zh-CN" altLang="en-US" b="1" dirty="0"/>
              <a:t>which</a:t>
            </a:r>
            <a:r>
              <a:rPr lang="zh-CN" altLang="en-US" dirty="0"/>
              <a:t>), </a:t>
            </a:r>
            <a:endParaRPr lang="en-US" altLang="zh-CN" dirty="0"/>
          </a:p>
          <a:p>
            <a:r>
              <a:rPr lang="zh-CN" altLang="en-US" dirty="0"/>
              <a:t>two</a:t>
            </a:r>
            <a:r>
              <a:rPr lang="en-US" altLang="zh-CN" dirty="0"/>
              <a:t> </a:t>
            </a:r>
            <a:r>
              <a:rPr lang="zh-CN" altLang="en-US" dirty="0"/>
              <a:t>hybrid combined categories: </a:t>
            </a:r>
            <a:r>
              <a:rPr lang="zh-CN" altLang="en-US" b="1" dirty="0"/>
              <a:t>channel &amp; spatial attention</a:t>
            </a:r>
            <a:r>
              <a:rPr lang="zh-CN" altLang="en-US" dirty="0"/>
              <a:t> and</a:t>
            </a:r>
            <a:r>
              <a:rPr lang="en-US" altLang="zh-CN" dirty="0"/>
              <a:t> </a:t>
            </a:r>
            <a:r>
              <a:rPr lang="zh-CN" altLang="en-US" b="1" dirty="0"/>
              <a:t>spatial &amp; temporal attention</a:t>
            </a:r>
            <a:r>
              <a:rPr lang="zh-CN" altLang="en-US" dirty="0"/>
              <a:t>.</a:t>
            </a:r>
            <a:endParaRPr lang="zh-CN" altLang="en-US" dirty="0"/>
          </a:p>
        </p:txBody>
      </p:sp>
      <p:pic>
        <p:nvPicPr>
          <p:cNvPr id="4" name="图片 3" descr="1dd35e25f2784af588f7ab438213ca9c"/>
          <p:cNvPicPr>
            <a:picLocks noChangeAspect="1"/>
          </p:cNvPicPr>
          <p:nvPr/>
        </p:nvPicPr>
        <p:blipFill>
          <a:blip r:embed="rId1"/>
          <a:stretch>
            <a:fillRect/>
          </a:stretch>
        </p:blipFill>
        <p:spPr>
          <a:xfrm>
            <a:off x="2337261" y="3673470"/>
            <a:ext cx="3306157" cy="3073693"/>
          </a:xfrm>
          <a:prstGeom prst="rect">
            <a:avLst/>
          </a:prstGeom>
        </p:spPr>
      </p:pic>
      <p:pic>
        <p:nvPicPr>
          <p:cNvPr id="5" name="图片 4"/>
          <p:cNvPicPr>
            <a:picLocks noChangeAspect="1"/>
          </p:cNvPicPr>
          <p:nvPr/>
        </p:nvPicPr>
        <p:blipFill>
          <a:blip r:embed="rId2"/>
          <a:stretch>
            <a:fillRect/>
          </a:stretch>
        </p:blipFill>
        <p:spPr>
          <a:xfrm>
            <a:off x="7427999" y="987610"/>
            <a:ext cx="3881755" cy="5470525"/>
          </a:xfrm>
          <a:prstGeom prst="rect">
            <a:avLst/>
          </a:prstGeom>
        </p:spPr>
      </p:pic>
    </p:spTree>
    <p:custDataLst>
      <p:tags r:id="rId3"/>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326460"/>
            <a:ext cx="10969200" cy="705600"/>
          </a:xfrm>
        </p:spPr>
        <p:txBody>
          <a:bodyPr>
            <a:normAutofit/>
          </a:bodyPr>
          <a:lstStyle/>
          <a:p>
            <a:r>
              <a:rPr lang="en-US" altLang="zh-CN" dirty="0">
                <a:sym typeface="+mn-ea"/>
              </a:rPr>
              <a:t>Channel Attention</a:t>
            </a:r>
            <a:endParaRPr lang="zh-CN" altLang="en-US" dirty="0"/>
          </a:p>
        </p:txBody>
      </p:sp>
      <p:sp>
        <p:nvSpPr>
          <p:cNvPr id="3" name="内容占位符 2"/>
          <p:cNvSpPr>
            <a:spLocks noGrp="1"/>
          </p:cNvSpPr>
          <p:nvPr>
            <p:ph idx="1"/>
          </p:nvPr>
        </p:nvSpPr>
        <p:spPr>
          <a:xfrm>
            <a:off x="8406765" y="1817370"/>
            <a:ext cx="3571875" cy="4321810"/>
          </a:xfrm>
        </p:spPr>
        <p:style>
          <a:lnRef idx="2">
            <a:schemeClr val="accent2"/>
          </a:lnRef>
          <a:fillRef idx="1">
            <a:schemeClr val="lt1"/>
          </a:fillRef>
          <a:effectRef idx="0">
            <a:schemeClr val="accent2"/>
          </a:effectRef>
          <a:fontRef idx="minor">
            <a:schemeClr val="dk1"/>
          </a:fontRef>
        </p:style>
        <p:txBody>
          <a:bodyPr>
            <a:normAutofit fontScale="90000"/>
          </a:bodyPr>
          <a:lstStyle/>
          <a:p>
            <a:r>
              <a:rPr lang="en-US" altLang="zh-CN"/>
              <a:t>In deep neural networks, different channels in different feature maps usually represent different objects. </a:t>
            </a:r>
            <a:endParaRPr lang="en-US" altLang="zh-CN"/>
          </a:p>
          <a:p>
            <a:r>
              <a:rPr lang="en-US" altLang="zh-CN" b="1"/>
              <a:t>Channel attention</a:t>
            </a:r>
            <a:r>
              <a:rPr lang="en-US" altLang="zh-CN"/>
              <a:t> adaptively recalibrates the weight of each channel, and can be viewed as an object selection process, thus determining </a:t>
            </a:r>
            <a:r>
              <a:rPr lang="en-US" altLang="zh-CN" b="1"/>
              <a:t>what </a:t>
            </a:r>
            <a:r>
              <a:rPr lang="en-US" altLang="zh-CN"/>
              <a:t>to pay attention to.</a:t>
            </a:r>
            <a:endParaRPr lang="en-US" altLang="zh-CN"/>
          </a:p>
        </p:txBody>
      </p:sp>
      <p:pic>
        <p:nvPicPr>
          <p:cNvPr id="8" name="图片 7"/>
          <p:cNvPicPr>
            <a:picLocks noChangeAspect="1"/>
          </p:cNvPicPr>
          <p:nvPr/>
        </p:nvPicPr>
        <p:blipFill>
          <a:blip r:embed="rId1"/>
          <a:stretch>
            <a:fillRect/>
          </a:stretch>
        </p:blipFill>
        <p:spPr>
          <a:xfrm>
            <a:off x="335280" y="1141095"/>
            <a:ext cx="7959725" cy="2477770"/>
          </a:xfrm>
          <a:prstGeom prst="rect">
            <a:avLst/>
          </a:prstGeom>
        </p:spPr>
      </p:pic>
      <p:pic>
        <p:nvPicPr>
          <p:cNvPr id="9" name="图片 8"/>
          <p:cNvPicPr>
            <a:picLocks noChangeAspect="1"/>
          </p:cNvPicPr>
          <p:nvPr/>
        </p:nvPicPr>
        <p:blipFill>
          <a:blip r:embed="rId2"/>
          <a:stretch>
            <a:fillRect/>
          </a:stretch>
        </p:blipFill>
        <p:spPr>
          <a:xfrm>
            <a:off x="484505" y="3728085"/>
            <a:ext cx="7406640" cy="2949575"/>
          </a:xfrm>
          <a:prstGeom prst="rect">
            <a:avLst/>
          </a:prstGeom>
        </p:spPr>
      </p:pic>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267405"/>
            <a:ext cx="10969200" cy="705600"/>
          </a:xfrm>
        </p:spPr>
        <p:txBody>
          <a:bodyPr>
            <a:normAutofit/>
          </a:bodyPr>
          <a:lstStyle/>
          <a:p>
            <a:r>
              <a:rPr lang="en-US" altLang="zh-CN" dirty="0">
                <a:sym typeface="+mn-ea"/>
              </a:rPr>
              <a:t>Spatial Attention</a:t>
            </a:r>
            <a:endParaRPr lang="zh-CN" altLang="en-US" dirty="0"/>
          </a:p>
        </p:txBody>
      </p:sp>
      <p:sp>
        <p:nvSpPr>
          <p:cNvPr id="3" name="内容占位符 2"/>
          <p:cNvSpPr>
            <a:spLocks noGrp="1"/>
          </p:cNvSpPr>
          <p:nvPr>
            <p:ph idx="1"/>
          </p:nvPr>
        </p:nvSpPr>
        <p:spPr>
          <a:xfrm>
            <a:off x="684530" y="972819"/>
            <a:ext cx="10968990" cy="1936635"/>
          </a:xfrm>
        </p:spPr>
        <p:style>
          <a:lnRef idx="2">
            <a:schemeClr val="accent2"/>
          </a:lnRef>
          <a:fillRef idx="1">
            <a:schemeClr val="lt1"/>
          </a:fillRef>
          <a:effectRef idx="0">
            <a:schemeClr val="accent2"/>
          </a:effectRef>
          <a:fontRef idx="minor">
            <a:schemeClr val="dk1"/>
          </a:fontRef>
        </p:style>
        <p:txBody>
          <a:bodyPr>
            <a:normAutofit fontScale="90000" lnSpcReduction="10000"/>
          </a:bodyPr>
          <a:lstStyle/>
          <a:p>
            <a:r>
              <a:rPr lang="en-US" altLang="zh-CN" b="1" dirty="0"/>
              <a:t>Spatial attention</a:t>
            </a:r>
            <a:r>
              <a:rPr lang="en-US" altLang="zh-CN" dirty="0"/>
              <a:t> can be seen as an </a:t>
            </a:r>
            <a:r>
              <a:rPr lang="en-US" altLang="zh-CN" u="sng" dirty="0"/>
              <a:t>adaptive spatial region selection mechanism</a:t>
            </a:r>
            <a:r>
              <a:rPr lang="en-US" altLang="zh-CN" dirty="0"/>
              <a:t>: </a:t>
            </a:r>
            <a:r>
              <a:rPr lang="en-US" altLang="zh-CN" b="1" dirty="0"/>
              <a:t>where </a:t>
            </a:r>
            <a:r>
              <a:rPr lang="en-US" altLang="zh-CN" dirty="0"/>
              <a:t>to pay attention. RAM, STN, </a:t>
            </a:r>
            <a:r>
              <a:rPr lang="en-US" altLang="zh-CN" dirty="0" err="1"/>
              <a:t>GENet</a:t>
            </a:r>
            <a:r>
              <a:rPr lang="en-US" altLang="zh-CN" dirty="0"/>
              <a:t> and Non-Local are representative of different kinds of spatial attention methods. </a:t>
            </a:r>
            <a:r>
              <a:rPr lang="en-US" altLang="zh-CN" b="1" dirty="0"/>
              <a:t>RAM </a:t>
            </a:r>
            <a:r>
              <a:rPr lang="en-US" altLang="zh-CN" dirty="0"/>
              <a:t>represents </a:t>
            </a:r>
            <a:r>
              <a:rPr lang="en-US" altLang="zh-CN" u="sng" dirty="0"/>
              <a:t>RNN-based</a:t>
            </a:r>
            <a:r>
              <a:rPr lang="en-US" altLang="zh-CN" dirty="0"/>
              <a:t> methods. </a:t>
            </a:r>
            <a:r>
              <a:rPr lang="en-US" altLang="zh-CN" b="1" dirty="0"/>
              <a:t>STN </a:t>
            </a:r>
            <a:r>
              <a:rPr lang="en-US" altLang="zh-CN" dirty="0"/>
              <a:t>represents those use a sub-network to explicitly predict relevant regions. </a:t>
            </a:r>
            <a:r>
              <a:rPr lang="en-US" altLang="zh-CN" b="1" dirty="0" err="1"/>
              <a:t>GENet</a:t>
            </a:r>
            <a:r>
              <a:rPr lang="en-US" altLang="zh-CN" b="1" dirty="0"/>
              <a:t> </a:t>
            </a:r>
            <a:r>
              <a:rPr lang="en-US" altLang="zh-CN" dirty="0"/>
              <a:t>represents those that use a sub-network implicitly to predict a </a:t>
            </a:r>
            <a:r>
              <a:rPr lang="en-US" altLang="zh-CN" u="sng" dirty="0"/>
              <a:t>soft mask</a:t>
            </a:r>
            <a:r>
              <a:rPr lang="en-US" altLang="zh-CN" dirty="0"/>
              <a:t> to select important regions. </a:t>
            </a:r>
            <a:r>
              <a:rPr lang="en-US" altLang="zh-CN" b="1" dirty="0"/>
              <a:t>Non-Local</a:t>
            </a:r>
            <a:r>
              <a:rPr lang="en-US" altLang="zh-CN" dirty="0"/>
              <a:t> represents </a:t>
            </a:r>
            <a:r>
              <a:rPr lang="en-US" altLang="zh-CN" u="sng" dirty="0"/>
              <a:t>self-attention</a:t>
            </a:r>
            <a:r>
              <a:rPr lang="en-US" altLang="zh-CN" dirty="0"/>
              <a:t> related methods.</a:t>
            </a:r>
            <a:endParaRPr lang="en-US" altLang="zh-CN" dirty="0"/>
          </a:p>
        </p:txBody>
      </p:sp>
      <p:pic>
        <p:nvPicPr>
          <p:cNvPr id="4" name="图片 3"/>
          <p:cNvPicPr>
            <a:picLocks noChangeAspect="1"/>
          </p:cNvPicPr>
          <p:nvPr/>
        </p:nvPicPr>
        <p:blipFill>
          <a:blip r:embed="rId1"/>
          <a:stretch>
            <a:fillRect/>
          </a:stretch>
        </p:blipFill>
        <p:spPr>
          <a:xfrm>
            <a:off x="2784157" y="2937162"/>
            <a:ext cx="6769735" cy="3830320"/>
          </a:xfrm>
          <a:prstGeom prst="rect">
            <a:avLst/>
          </a:prstGeom>
        </p:spPr>
      </p:pic>
    </p:spTree>
    <p:custDataLst>
      <p:tags r:id="rId2"/>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705832" y="1911682"/>
            <a:ext cx="5621077" cy="3176760"/>
          </a:xfrm>
          <a:prstGeom prst="rect">
            <a:avLst/>
          </a:prstGeom>
        </p:spPr>
      </p:pic>
      <p:sp>
        <p:nvSpPr>
          <p:cNvPr id="2" name="标题 1"/>
          <p:cNvSpPr>
            <a:spLocks noGrp="1"/>
          </p:cNvSpPr>
          <p:nvPr>
            <p:ph type="title"/>
          </p:nvPr>
        </p:nvSpPr>
        <p:spPr>
          <a:xfrm>
            <a:off x="611575" y="267405"/>
            <a:ext cx="10969200" cy="705600"/>
          </a:xfrm>
        </p:spPr>
        <p:txBody>
          <a:bodyPr>
            <a:normAutofit/>
          </a:bodyPr>
          <a:lstStyle/>
          <a:p>
            <a:r>
              <a:rPr lang="en-US" altLang="zh-CN" dirty="0">
                <a:sym typeface="+mn-ea"/>
              </a:rPr>
              <a:t>Spatial Attention</a:t>
            </a:r>
            <a:endParaRPr lang="zh-CN" altLang="en-US" dirty="0"/>
          </a:p>
        </p:txBody>
      </p:sp>
      <p:pic>
        <p:nvPicPr>
          <p:cNvPr id="6" name="图片 5"/>
          <p:cNvPicPr>
            <a:picLocks noChangeAspect="1"/>
          </p:cNvPicPr>
          <p:nvPr/>
        </p:nvPicPr>
        <p:blipFill>
          <a:blip r:embed="rId2"/>
          <a:stretch>
            <a:fillRect/>
          </a:stretch>
        </p:blipFill>
        <p:spPr>
          <a:xfrm>
            <a:off x="7116388" y="2187979"/>
            <a:ext cx="4673989" cy="2624166"/>
          </a:xfrm>
          <a:prstGeom prst="rect">
            <a:avLst/>
          </a:prstGeom>
        </p:spPr>
      </p:pic>
      <p:sp>
        <p:nvSpPr>
          <p:cNvPr id="3" name="文本框 2"/>
          <p:cNvSpPr txBox="1"/>
          <p:nvPr/>
        </p:nvSpPr>
        <p:spPr>
          <a:xfrm>
            <a:off x="868680" y="6027420"/>
            <a:ext cx="10454640" cy="460375"/>
          </a:xfrm>
          <a:prstGeom prst="rect">
            <a:avLst/>
          </a:prstGeom>
          <a:noFill/>
        </p:spPr>
        <p:txBody>
          <a:bodyPr wrap="square" rtlCol="0">
            <a:spAutoFit/>
          </a:bodyPr>
          <a:lstStyle/>
          <a:p>
            <a:pPr algn="ctr">
              <a:buClrTx/>
              <a:buSzTx/>
              <a:buFontTx/>
            </a:pPr>
            <a:r>
              <a:rPr sz="1200" u="sng"/>
              <a:t>A. Dosovitskiy, L. Beyer, A. Kolesnikov, D. Weissenborn, X. Zhai, T. Unterthiner, M. Dehghani, M. Minderer, G. Heigold, S. Gelly, J. Uszkoreit, and N. Houlsby, “</a:t>
            </a:r>
            <a:r>
              <a:rPr sz="1200" b="1" u="sng"/>
              <a:t>An image is worth 16x16 words: Transformers for image recognition at scale</a:t>
            </a:r>
            <a:r>
              <a:rPr sz="1200" u="sng"/>
              <a:t>,” ICLR, 2021.</a:t>
            </a:r>
            <a:endParaRPr sz="1200" u="sng"/>
          </a:p>
        </p:txBody>
      </p:sp>
    </p:spTree>
    <p:custDataLst>
      <p:tags r:id="rId3"/>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35680"/>
            <a:ext cx="10969200" cy="705600"/>
          </a:xfrm>
        </p:spPr>
        <p:txBody>
          <a:bodyPr>
            <a:normAutofit/>
          </a:bodyPr>
          <a:lstStyle/>
          <a:p>
            <a:r>
              <a:rPr lang="en-US" altLang="zh-CN" dirty="0">
                <a:sym typeface="+mn-ea"/>
              </a:rPr>
              <a:t>Temporal Attention</a:t>
            </a:r>
            <a:endParaRPr lang="zh-CN" altLang="en-US" dirty="0"/>
          </a:p>
        </p:txBody>
      </p:sp>
      <p:pic>
        <p:nvPicPr>
          <p:cNvPr id="4" name="图片 3"/>
          <p:cNvPicPr>
            <a:picLocks noChangeAspect="1"/>
          </p:cNvPicPr>
          <p:nvPr/>
        </p:nvPicPr>
        <p:blipFill>
          <a:blip r:embed="rId1"/>
          <a:stretch>
            <a:fillRect/>
          </a:stretch>
        </p:blipFill>
        <p:spPr>
          <a:xfrm>
            <a:off x="1047202" y="3053137"/>
            <a:ext cx="9311640" cy="2087880"/>
          </a:xfrm>
          <a:prstGeom prst="rect">
            <a:avLst/>
          </a:prstGeom>
        </p:spPr>
      </p:pic>
      <p:sp>
        <p:nvSpPr>
          <p:cNvPr id="6" name="内容占位符 2"/>
          <p:cNvSpPr>
            <a:spLocks noGrp="1"/>
          </p:cNvSpPr>
          <p:nvPr/>
        </p:nvSpPr>
        <p:spPr>
          <a:xfrm>
            <a:off x="862908" y="1466736"/>
            <a:ext cx="10232390" cy="906030"/>
          </a:xfrm>
          <a:prstGeom prst="rect">
            <a:avLst/>
          </a:prstGeom>
        </p:spPr>
        <p:style>
          <a:lnRef idx="2">
            <a:schemeClr val="accent2"/>
          </a:lnRef>
          <a:fillRef idx="1">
            <a:schemeClr val="lt1"/>
          </a:fillRef>
          <a:effectRef idx="0">
            <a:schemeClr val="accent2"/>
          </a:effectRef>
          <a:fontRef idx="minor">
            <a:schemeClr val="dk1"/>
          </a:fontRef>
        </p:style>
        <p:txBody>
          <a:bodyPr vert="horz" lIns="90000" tIns="46800" rIns="90000" bIns="46800" rtlCol="0">
            <a:normAutofit fontScale="975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dk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dk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dk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dk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dk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altLang="zh-CN" b="1" dirty="0"/>
              <a:t>Temporal attention</a:t>
            </a:r>
            <a:r>
              <a:rPr lang="en-US" altLang="zh-CN" dirty="0"/>
              <a:t> can be seen as a </a:t>
            </a:r>
            <a:r>
              <a:rPr lang="en-US" altLang="zh-CN" u="sng" dirty="0"/>
              <a:t>dynamic </a:t>
            </a:r>
            <a:r>
              <a:rPr lang="en-US" altLang="zh-CN" b="1" u="sng" dirty="0"/>
              <a:t>time</a:t>
            </a:r>
            <a:r>
              <a:rPr lang="en-US" altLang="zh-CN" u="sng" dirty="0"/>
              <a:t> selection mechanism</a:t>
            </a:r>
            <a:r>
              <a:rPr lang="en-US" altLang="zh-CN" dirty="0"/>
              <a:t> determining when to pay attention, and is thus usually used for video processing.</a:t>
            </a:r>
            <a:endParaRPr lang="en-US" altLang="zh-CN" dirty="0"/>
          </a:p>
        </p:txBody>
      </p:sp>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35680"/>
            <a:ext cx="10969200" cy="705600"/>
          </a:xfrm>
        </p:spPr>
        <p:txBody>
          <a:bodyPr>
            <a:normAutofit/>
          </a:bodyPr>
          <a:lstStyle/>
          <a:p>
            <a:r>
              <a:rPr lang="en-US" altLang="zh-CN" dirty="0">
                <a:sym typeface="+mn-ea"/>
              </a:rPr>
              <a:t>TAM</a:t>
            </a:r>
            <a:endParaRPr lang="zh-CN" altLang="en-US" dirty="0"/>
          </a:p>
        </p:txBody>
      </p:sp>
      <p:pic>
        <p:nvPicPr>
          <p:cNvPr id="5" name="图片 4"/>
          <p:cNvPicPr>
            <a:picLocks noChangeAspect="1"/>
          </p:cNvPicPr>
          <p:nvPr/>
        </p:nvPicPr>
        <p:blipFill>
          <a:blip r:embed="rId1"/>
          <a:stretch>
            <a:fillRect/>
          </a:stretch>
        </p:blipFill>
        <p:spPr>
          <a:xfrm>
            <a:off x="611505" y="1214120"/>
            <a:ext cx="10717530" cy="4973955"/>
          </a:xfrm>
          <a:prstGeom prst="rect">
            <a:avLst/>
          </a:prstGeom>
        </p:spPr>
      </p:pic>
      <p:sp>
        <p:nvSpPr>
          <p:cNvPr id="3" name="文本框 2"/>
          <p:cNvSpPr txBox="1"/>
          <p:nvPr/>
        </p:nvSpPr>
        <p:spPr>
          <a:xfrm>
            <a:off x="874395" y="6474460"/>
            <a:ext cx="10454640" cy="275590"/>
          </a:xfrm>
          <a:prstGeom prst="rect">
            <a:avLst/>
          </a:prstGeom>
          <a:noFill/>
        </p:spPr>
        <p:txBody>
          <a:bodyPr wrap="square" rtlCol="0">
            <a:spAutoFit/>
          </a:bodyPr>
          <a:lstStyle/>
          <a:p>
            <a:pPr algn="ctr">
              <a:buClrTx/>
              <a:buSzTx/>
              <a:buFontTx/>
            </a:pPr>
            <a:r>
              <a:rPr sz="1200" u="sng"/>
              <a:t>Z. Liu, L. Wang, W. Wu, C. Qian, and T. Lu, “</a:t>
            </a:r>
            <a:r>
              <a:rPr sz="1200" b="1" u="sng"/>
              <a:t>Tam: Temporal adaptive module for video recognition</a:t>
            </a:r>
            <a:r>
              <a:rPr sz="1200" u="sng"/>
              <a:t>,” arXiv preprint arXiv:2005.06803,</a:t>
            </a:r>
            <a:r>
              <a:rPr lang="en-US" sz="1200" u="sng"/>
              <a:t> </a:t>
            </a:r>
            <a:r>
              <a:rPr sz="1200" u="sng"/>
              <a:t>2020.</a:t>
            </a:r>
            <a:endParaRPr sz="1200" u="sng"/>
          </a:p>
        </p:txBody>
      </p:sp>
    </p:spTree>
    <p:custDataLst>
      <p:tags r:id="rId2"/>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35680"/>
            <a:ext cx="10969200" cy="705600"/>
          </a:xfrm>
        </p:spPr>
        <p:txBody>
          <a:bodyPr>
            <a:normAutofit/>
          </a:bodyPr>
          <a:lstStyle/>
          <a:p>
            <a:r>
              <a:rPr lang="en-US" altLang="zh-CN" dirty="0">
                <a:sym typeface="+mn-ea"/>
              </a:rPr>
              <a:t>TAM</a:t>
            </a:r>
            <a:endParaRPr lang="zh-CN" altLang="en-US" dirty="0"/>
          </a:p>
        </p:txBody>
      </p:sp>
      <p:pic>
        <p:nvPicPr>
          <p:cNvPr id="4" name="图片 3"/>
          <p:cNvPicPr>
            <a:picLocks noChangeAspect="1"/>
          </p:cNvPicPr>
          <p:nvPr/>
        </p:nvPicPr>
        <p:blipFill>
          <a:blip r:embed="rId1"/>
          <a:stretch>
            <a:fillRect/>
          </a:stretch>
        </p:blipFill>
        <p:spPr>
          <a:xfrm>
            <a:off x="611575" y="1394691"/>
            <a:ext cx="6629861" cy="4958810"/>
          </a:xfrm>
          <a:prstGeom prst="rect">
            <a:avLst/>
          </a:prstGeom>
        </p:spPr>
      </p:pic>
      <p:pic>
        <p:nvPicPr>
          <p:cNvPr id="7" name="图片 6"/>
          <p:cNvPicPr>
            <a:picLocks noChangeAspect="1"/>
          </p:cNvPicPr>
          <p:nvPr/>
        </p:nvPicPr>
        <p:blipFill>
          <a:blip r:embed="rId2"/>
          <a:stretch>
            <a:fillRect/>
          </a:stretch>
        </p:blipFill>
        <p:spPr>
          <a:xfrm>
            <a:off x="7411510" y="2368565"/>
            <a:ext cx="4368614" cy="1392382"/>
          </a:xfrm>
          <a:prstGeom prst="rect">
            <a:avLst/>
          </a:prstGeom>
        </p:spPr>
      </p:pic>
      <p:pic>
        <p:nvPicPr>
          <p:cNvPr id="9" name="图片 8"/>
          <p:cNvPicPr>
            <a:picLocks noChangeAspect="1"/>
          </p:cNvPicPr>
          <p:nvPr/>
        </p:nvPicPr>
        <p:blipFill>
          <a:blip r:embed="rId3"/>
          <a:stretch>
            <a:fillRect/>
          </a:stretch>
        </p:blipFill>
        <p:spPr>
          <a:xfrm>
            <a:off x="7411510" y="5355051"/>
            <a:ext cx="4545445" cy="856163"/>
          </a:xfrm>
          <a:prstGeom prst="rect">
            <a:avLst/>
          </a:prstGeom>
        </p:spPr>
      </p:pic>
      <p:pic>
        <p:nvPicPr>
          <p:cNvPr id="11" name="图片 10"/>
          <p:cNvPicPr>
            <a:picLocks noChangeAspect="1"/>
          </p:cNvPicPr>
          <p:nvPr/>
        </p:nvPicPr>
        <p:blipFill>
          <a:blip r:embed="rId4"/>
          <a:stretch>
            <a:fillRect/>
          </a:stretch>
        </p:blipFill>
        <p:spPr>
          <a:xfrm>
            <a:off x="7411510" y="4489435"/>
            <a:ext cx="3348904" cy="507931"/>
          </a:xfrm>
          <a:prstGeom prst="rect">
            <a:avLst/>
          </a:prstGeom>
        </p:spPr>
      </p:pic>
    </p:spTree>
    <p:custDataLst>
      <p:tags r:id="rId5"/>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35680"/>
            <a:ext cx="10969200" cy="705600"/>
          </a:xfrm>
        </p:spPr>
        <p:txBody>
          <a:bodyPr>
            <a:normAutofit/>
          </a:bodyPr>
          <a:lstStyle/>
          <a:p>
            <a:r>
              <a:rPr lang="en-US" altLang="zh-CN" dirty="0">
                <a:sym typeface="+mn-ea"/>
              </a:rPr>
              <a:t>Branch Attention</a:t>
            </a:r>
            <a:endParaRPr lang="zh-CN" altLang="en-US" dirty="0"/>
          </a:p>
        </p:txBody>
      </p:sp>
      <p:pic>
        <p:nvPicPr>
          <p:cNvPr id="5" name="图片 4"/>
          <p:cNvPicPr>
            <a:picLocks noChangeAspect="1"/>
          </p:cNvPicPr>
          <p:nvPr/>
        </p:nvPicPr>
        <p:blipFill>
          <a:blip r:embed="rId1"/>
          <a:stretch>
            <a:fillRect/>
          </a:stretch>
        </p:blipFill>
        <p:spPr>
          <a:xfrm>
            <a:off x="1029162" y="3053599"/>
            <a:ext cx="9587865" cy="1783080"/>
          </a:xfrm>
          <a:prstGeom prst="rect">
            <a:avLst/>
          </a:prstGeom>
        </p:spPr>
      </p:pic>
      <p:sp>
        <p:nvSpPr>
          <p:cNvPr id="6" name="内容占位符 2"/>
          <p:cNvSpPr>
            <a:spLocks noGrp="1"/>
          </p:cNvSpPr>
          <p:nvPr/>
        </p:nvSpPr>
        <p:spPr>
          <a:xfrm>
            <a:off x="844434" y="1513898"/>
            <a:ext cx="10232390" cy="906030"/>
          </a:xfrm>
          <a:prstGeom prst="rect">
            <a:avLst/>
          </a:prstGeom>
        </p:spPr>
        <p:style>
          <a:lnRef idx="2">
            <a:schemeClr val="accent2"/>
          </a:lnRef>
          <a:fillRef idx="1">
            <a:schemeClr val="lt1"/>
          </a:fillRef>
          <a:effectRef idx="0">
            <a:schemeClr val="accent2"/>
          </a:effectRef>
          <a:fontRef idx="minor">
            <a:schemeClr val="dk1"/>
          </a:fontRef>
        </p:style>
        <p:txBody>
          <a:bodyPr vert="horz" lIns="90000" tIns="46800" rIns="90000" bIns="46800" rtlCol="0">
            <a:normAutofit fontScale="975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dk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dk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dk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dk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dk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altLang="zh-CN" b="1" dirty="0"/>
              <a:t>Branch attention</a:t>
            </a:r>
            <a:r>
              <a:rPr lang="en-US" altLang="zh-CN" dirty="0"/>
              <a:t> can be seen as a </a:t>
            </a:r>
            <a:r>
              <a:rPr lang="en-US" altLang="zh-CN" u="sng" dirty="0"/>
              <a:t>dynamic</a:t>
            </a:r>
            <a:r>
              <a:rPr lang="en-US" altLang="zh-CN" b="1" u="sng" dirty="0"/>
              <a:t> branc</a:t>
            </a:r>
            <a:r>
              <a:rPr lang="en-US" altLang="zh-CN" u="sng" dirty="0"/>
              <a:t>h selection mechanism</a:t>
            </a:r>
            <a:r>
              <a:rPr lang="en-US" altLang="zh-CN" dirty="0"/>
              <a:t>: </a:t>
            </a:r>
            <a:r>
              <a:rPr lang="en-US" altLang="zh-CN" b="1" dirty="0"/>
              <a:t>which </a:t>
            </a:r>
            <a:r>
              <a:rPr lang="en-US" altLang="zh-CN" dirty="0"/>
              <a:t>to pay attention to, used with a multi-branch structure.</a:t>
            </a:r>
            <a:endParaRPr lang="en-US" altLang="zh-CN" dirty="0"/>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26790"/>
            <a:ext cx="10969200" cy="705600"/>
          </a:xfrm>
        </p:spPr>
        <p:txBody>
          <a:bodyPr/>
          <a:lstStyle/>
          <a:p>
            <a:r>
              <a:rPr lang="en-US" altLang="zh-CN" dirty="0" err="1">
                <a:sym typeface="+mn-ea"/>
              </a:rPr>
              <a:t>RNNSearch</a:t>
            </a:r>
            <a:endParaRPr lang="zh-CN" altLang="en-US" dirty="0"/>
          </a:p>
        </p:txBody>
      </p:sp>
      <p:sp>
        <p:nvSpPr>
          <p:cNvPr id="3" name="内容占位符 2"/>
          <p:cNvSpPr>
            <a:spLocks noGrp="1"/>
          </p:cNvSpPr>
          <p:nvPr>
            <p:ph idx="1"/>
          </p:nvPr>
        </p:nvSpPr>
        <p:spPr>
          <a:xfrm>
            <a:off x="608330" y="1429385"/>
            <a:ext cx="7198995" cy="4759325"/>
          </a:xfrm>
        </p:spPr>
        <p:style>
          <a:lnRef idx="2">
            <a:schemeClr val="accent2"/>
          </a:lnRef>
          <a:fillRef idx="1">
            <a:schemeClr val="lt1"/>
          </a:fillRef>
          <a:effectRef idx="0">
            <a:schemeClr val="accent2"/>
          </a:effectRef>
          <a:fontRef idx="minor">
            <a:schemeClr val="dk1"/>
          </a:fontRef>
        </p:style>
        <p:txBody>
          <a:bodyPr>
            <a:normAutofit lnSpcReduction="10000"/>
          </a:bodyPr>
          <a:lstStyle/>
          <a:p>
            <a:r>
              <a:rPr lang="zh-CN" altLang="en-US" b="1" dirty="0"/>
              <a:t>RNNSearch</a:t>
            </a:r>
            <a:r>
              <a:rPr lang="zh-CN" altLang="en-US" dirty="0"/>
              <a:t> generates a translated word at each time-step, looking for a set of positions in the source sentence</a:t>
            </a:r>
            <a:r>
              <a:rPr lang="en-US" altLang="zh-CN" dirty="0"/>
              <a:t> </a:t>
            </a:r>
            <a:r>
              <a:rPr lang="zh-CN" altLang="en-US" dirty="0"/>
              <a:t>with the most relevant words.</a:t>
            </a:r>
            <a:r>
              <a:rPr lang="en-US" altLang="zh-CN" dirty="0"/>
              <a:t> </a:t>
            </a:r>
            <a:endParaRPr lang="en-US" altLang="zh-CN" dirty="0"/>
          </a:p>
          <a:p>
            <a:r>
              <a:rPr lang="zh-CN" altLang="en-US" dirty="0"/>
              <a:t>The main advantage</a:t>
            </a:r>
            <a:r>
              <a:rPr lang="en-US" altLang="zh-CN" dirty="0"/>
              <a:t>: </a:t>
            </a:r>
            <a:r>
              <a:rPr lang="zh-CN" altLang="en-US" dirty="0"/>
              <a:t>not encode</a:t>
            </a:r>
            <a:r>
              <a:rPr lang="en-US" altLang="zh-CN" dirty="0"/>
              <a:t> </a:t>
            </a:r>
            <a:r>
              <a:rPr lang="zh-CN" altLang="en-US" dirty="0"/>
              <a:t>an entire input sentence into a single fixed-length vector. Instead, it encodes the input sentence into a sequence of</a:t>
            </a:r>
            <a:r>
              <a:rPr lang="en-US" altLang="zh-CN" dirty="0"/>
              <a:t> </a:t>
            </a:r>
            <a:r>
              <a:rPr lang="zh-CN" altLang="en-US" dirty="0"/>
              <a:t>vectors, choosing a subset of these vectors adaptively while generating the translation. The attention mechanism</a:t>
            </a:r>
            <a:r>
              <a:rPr lang="en-US" altLang="zh-CN" dirty="0"/>
              <a:t> </a:t>
            </a:r>
            <a:r>
              <a:rPr lang="zh-CN" altLang="en-US" dirty="0"/>
              <a:t>allows extra information to be propagated through the network, </a:t>
            </a:r>
            <a:r>
              <a:rPr lang="zh-CN" altLang="en-US" i="1" dirty="0"/>
              <a:t>eliminating the fixed-size context vector</a:t>
            </a:r>
            <a:r>
              <a:rPr lang="en-US" altLang="zh-CN" i="1" dirty="0"/>
              <a:t>’</a:t>
            </a:r>
            <a:r>
              <a:rPr lang="zh-CN" altLang="en-US" i="1" dirty="0"/>
              <a:t>s information</a:t>
            </a:r>
            <a:r>
              <a:rPr lang="en-US" altLang="zh-CN" i="1" dirty="0"/>
              <a:t> </a:t>
            </a:r>
            <a:r>
              <a:rPr lang="zh-CN" altLang="en-US" i="1" dirty="0"/>
              <a:t>bottleneck</a:t>
            </a:r>
            <a:r>
              <a:rPr lang="zh-CN" altLang="en-US" dirty="0"/>
              <a:t>.</a:t>
            </a:r>
            <a:endParaRPr lang="zh-CN" altLang="en-US" dirty="0"/>
          </a:p>
          <a:p>
            <a:r>
              <a:rPr lang="zh-CN" altLang="en-US" dirty="0">
                <a:sym typeface="+mn-ea"/>
              </a:rPr>
              <a:t>RNNSearch</a:t>
            </a:r>
            <a:r>
              <a:rPr lang="zh-CN" altLang="en-US" dirty="0"/>
              <a:t> introducing the first attention mechanism, </a:t>
            </a:r>
            <a:r>
              <a:rPr lang="zh-CN" altLang="en-US" b="1" dirty="0"/>
              <a:t>soft attention</a:t>
            </a:r>
            <a:r>
              <a:rPr lang="en-US" altLang="zh-CN" dirty="0"/>
              <a:t>.</a:t>
            </a:r>
            <a:endParaRPr lang="en-US" altLang="zh-CN" dirty="0"/>
          </a:p>
        </p:txBody>
      </p:sp>
      <p:pic>
        <p:nvPicPr>
          <p:cNvPr id="4" name="图片 3"/>
          <p:cNvPicPr>
            <a:picLocks noChangeAspect="1"/>
          </p:cNvPicPr>
          <p:nvPr/>
        </p:nvPicPr>
        <p:blipFill>
          <a:blip r:embed="rId1"/>
          <a:stretch>
            <a:fillRect/>
          </a:stretch>
        </p:blipFill>
        <p:spPr>
          <a:xfrm>
            <a:off x="8441171" y="1132390"/>
            <a:ext cx="2940050" cy="5234940"/>
          </a:xfrm>
          <a:prstGeom prst="rect">
            <a:avLst/>
          </a:prstGeom>
        </p:spPr>
      </p:pic>
      <p:sp>
        <p:nvSpPr>
          <p:cNvPr id="5" name="文本框 4"/>
          <p:cNvSpPr txBox="1"/>
          <p:nvPr/>
        </p:nvSpPr>
        <p:spPr>
          <a:xfrm>
            <a:off x="290195" y="6485890"/>
            <a:ext cx="11695430" cy="240030"/>
          </a:xfrm>
          <a:prstGeom prst="rect">
            <a:avLst/>
          </a:prstGeom>
          <a:noFill/>
        </p:spPr>
        <p:txBody>
          <a:bodyPr wrap="square" rtlCol="0">
            <a:noAutofit/>
          </a:bodyPr>
          <a:lstStyle/>
          <a:p>
            <a:r>
              <a:rPr lang="zh-CN" altLang="en-US" sz="1200" u="sng"/>
              <a:t>Dzmitry Bahdanau, Kyunghyun Cho, and Yoshua Bengio. </a:t>
            </a:r>
            <a:r>
              <a:rPr lang="zh-CN" altLang="en-US" sz="1200" b="1" u="sng"/>
              <a:t>Neural machine translation by jointly learning to align</a:t>
            </a:r>
            <a:r>
              <a:rPr lang="en-US" altLang="zh-CN" sz="1200" b="1" u="sng"/>
              <a:t> </a:t>
            </a:r>
            <a:r>
              <a:rPr lang="zh-CN" altLang="en-US" sz="1200" b="1" u="sng"/>
              <a:t>and translate</a:t>
            </a:r>
            <a:r>
              <a:rPr lang="zh-CN" altLang="en-US" sz="1200" u="sng"/>
              <a:t>. arXiv preprint arXiv:1409.0473, 2014.</a:t>
            </a:r>
            <a:endParaRPr lang="zh-CN" altLang="en-US" sz="1200" u="sng"/>
          </a:p>
        </p:txBody>
      </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290265"/>
            <a:ext cx="10969200" cy="705600"/>
          </a:xfrm>
        </p:spPr>
        <p:txBody>
          <a:bodyPr>
            <a:normAutofit/>
          </a:bodyPr>
          <a:lstStyle/>
          <a:p>
            <a:r>
              <a:rPr lang="en-US" altLang="zh-CN" dirty="0" err="1">
                <a:sym typeface="+mn-ea"/>
              </a:rPr>
              <a:t>CondConv</a:t>
            </a:r>
            <a:endParaRPr lang="zh-CN" altLang="en-US" dirty="0"/>
          </a:p>
        </p:txBody>
      </p:sp>
      <p:pic>
        <p:nvPicPr>
          <p:cNvPr id="4" name="图片 3"/>
          <p:cNvPicPr>
            <a:picLocks noChangeAspect="1"/>
          </p:cNvPicPr>
          <p:nvPr/>
        </p:nvPicPr>
        <p:blipFill>
          <a:blip r:embed="rId1"/>
          <a:stretch>
            <a:fillRect/>
          </a:stretch>
        </p:blipFill>
        <p:spPr>
          <a:xfrm>
            <a:off x="2023110" y="1114425"/>
            <a:ext cx="8444230" cy="3971290"/>
          </a:xfrm>
          <a:prstGeom prst="rect">
            <a:avLst/>
          </a:prstGeom>
        </p:spPr>
      </p:pic>
      <p:pic>
        <p:nvPicPr>
          <p:cNvPr id="8" name="图片 7"/>
          <p:cNvPicPr>
            <a:picLocks noChangeAspect="1"/>
          </p:cNvPicPr>
          <p:nvPr/>
        </p:nvPicPr>
        <p:blipFill>
          <a:blip r:embed="rId2"/>
          <a:stretch>
            <a:fillRect/>
          </a:stretch>
        </p:blipFill>
        <p:spPr>
          <a:xfrm>
            <a:off x="1249218" y="5086027"/>
            <a:ext cx="8905875" cy="504825"/>
          </a:xfrm>
          <a:prstGeom prst="rect">
            <a:avLst/>
          </a:prstGeom>
        </p:spPr>
      </p:pic>
      <p:pic>
        <p:nvPicPr>
          <p:cNvPr id="10" name="图片 9"/>
          <p:cNvPicPr>
            <a:picLocks noChangeAspect="1"/>
          </p:cNvPicPr>
          <p:nvPr/>
        </p:nvPicPr>
        <p:blipFill>
          <a:blip r:embed="rId3"/>
          <a:stretch>
            <a:fillRect/>
          </a:stretch>
        </p:blipFill>
        <p:spPr>
          <a:xfrm>
            <a:off x="4414574" y="5716697"/>
            <a:ext cx="4876747" cy="456624"/>
          </a:xfrm>
          <a:prstGeom prst="rect">
            <a:avLst/>
          </a:prstGeom>
        </p:spPr>
      </p:pic>
      <p:pic>
        <p:nvPicPr>
          <p:cNvPr id="12" name="图片 11"/>
          <p:cNvPicPr>
            <a:picLocks noChangeAspect="1"/>
          </p:cNvPicPr>
          <p:nvPr/>
        </p:nvPicPr>
        <p:blipFill>
          <a:blip r:embed="rId4"/>
          <a:stretch>
            <a:fillRect/>
          </a:stretch>
        </p:blipFill>
        <p:spPr>
          <a:xfrm>
            <a:off x="2483600" y="5716697"/>
            <a:ext cx="1390650" cy="371475"/>
          </a:xfrm>
          <a:prstGeom prst="rect">
            <a:avLst/>
          </a:prstGeom>
        </p:spPr>
      </p:pic>
      <p:sp>
        <p:nvSpPr>
          <p:cNvPr id="3" name="文本框 2"/>
          <p:cNvSpPr txBox="1"/>
          <p:nvPr/>
        </p:nvSpPr>
        <p:spPr>
          <a:xfrm>
            <a:off x="874395" y="6474460"/>
            <a:ext cx="10454640" cy="275590"/>
          </a:xfrm>
          <a:prstGeom prst="rect">
            <a:avLst/>
          </a:prstGeom>
          <a:noFill/>
        </p:spPr>
        <p:txBody>
          <a:bodyPr wrap="square" rtlCol="0">
            <a:spAutoFit/>
          </a:bodyPr>
          <a:lstStyle/>
          <a:p>
            <a:pPr algn="ctr">
              <a:buClrTx/>
              <a:buSzTx/>
              <a:buFontTx/>
            </a:pPr>
            <a:r>
              <a:rPr sz="1200" u="sng"/>
              <a:t>B. Yang, G. Bender, Q. V. Le, and J. Ngiam, “</a:t>
            </a:r>
            <a:r>
              <a:rPr sz="1200" b="1" u="sng"/>
              <a:t>Condconv: Conditionally parameterized convolutions for efficient inference</a:t>
            </a:r>
            <a:r>
              <a:rPr sz="1200" u="sng"/>
              <a:t>,” 2020.</a:t>
            </a:r>
            <a:endParaRPr sz="1200" u="sng"/>
          </a:p>
        </p:txBody>
      </p:sp>
    </p:spTree>
    <p:custDataLst>
      <p:tags r:id="rId5"/>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35680"/>
            <a:ext cx="10969200" cy="705600"/>
          </a:xfrm>
        </p:spPr>
        <p:txBody>
          <a:bodyPr>
            <a:normAutofit/>
          </a:bodyPr>
          <a:lstStyle/>
          <a:p>
            <a:r>
              <a:rPr lang="en-US" altLang="zh-CN" dirty="0">
                <a:sym typeface="+mn-ea"/>
              </a:rPr>
              <a:t>Channel &amp; Spatial Attention</a:t>
            </a:r>
            <a:endParaRPr lang="zh-CN" altLang="en-US" dirty="0"/>
          </a:p>
        </p:txBody>
      </p:sp>
      <p:sp>
        <p:nvSpPr>
          <p:cNvPr id="3" name="内容占位符 2"/>
          <p:cNvSpPr>
            <a:spLocks noGrp="1"/>
          </p:cNvSpPr>
          <p:nvPr>
            <p:ph idx="1"/>
          </p:nvPr>
        </p:nvSpPr>
        <p:spPr>
          <a:xfrm>
            <a:off x="339090" y="1462404"/>
            <a:ext cx="3860165" cy="5030759"/>
          </a:xfrm>
        </p:spPr>
        <p:style>
          <a:lnRef idx="2">
            <a:schemeClr val="accent2"/>
          </a:lnRef>
          <a:fillRef idx="1">
            <a:schemeClr val="lt1"/>
          </a:fillRef>
          <a:effectRef idx="0">
            <a:schemeClr val="accent2"/>
          </a:effectRef>
          <a:fontRef idx="minor">
            <a:schemeClr val="dk1"/>
          </a:fontRef>
        </p:style>
        <p:txBody>
          <a:bodyPr>
            <a:normAutofit fontScale="97500" lnSpcReduction="10000"/>
          </a:bodyPr>
          <a:lstStyle/>
          <a:p>
            <a:r>
              <a:rPr lang="en-US" altLang="zh-CN" b="1" dirty="0"/>
              <a:t>Channel &amp; spatial attention</a:t>
            </a:r>
            <a:r>
              <a:rPr lang="en-US" altLang="zh-CN" dirty="0"/>
              <a:t> combines the advantages of channel attention and spatial attention. It adaptively selects both important objects and regions. </a:t>
            </a:r>
            <a:endParaRPr lang="en-US" altLang="zh-CN" dirty="0"/>
          </a:p>
          <a:p>
            <a:r>
              <a:rPr lang="en-US" altLang="zh-CN" dirty="0"/>
              <a:t>The </a:t>
            </a:r>
            <a:r>
              <a:rPr lang="en-US" altLang="zh-CN" b="1" dirty="0"/>
              <a:t>residual attention network</a:t>
            </a:r>
            <a:r>
              <a:rPr lang="en-US" altLang="zh-CN" dirty="0"/>
              <a:t> pioneered the field of channel &amp; spatial attention, emphasizing the importance of informative features in both spatial and channel dimensions.</a:t>
            </a:r>
            <a:endParaRPr lang="en-US" altLang="zh-CN" dirty="0"/>
          </a:p>
        </p:txBody>
      </p:sp>
      <p:pic>
        <p:nvPicPr>
          <p:cNvPr id="5" name="图片 4"/>
          <p:cNvPicPr>
            <a:picLocks noChangeAspect="1"/>
          </p:cNvPicPr>
          <p:nvPr/>
        </p:nvPicPr>
        <p:blipFill>
          <a:blip r:embed="rId1"/>
          <a:stretch>
            <a:fillRect/>
          </a:stretch>
        </p:blipFill>
        <p:spPr>
          <a:xfrm>
            <a:off x="4335780" y="1262380"/>
            <a:ext cx="7459980" cy="5449570"/>
          </a:xfrm>
          <a:prstGeom prst="rect">
            <a:avLst/>
          </a:prstGeom>
        </p:spPr>
      </p:pic>
    </p:spTree>
    <p:custDataLst>
      <p:tags r:id="rId2"/>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299155"/>
            <a:ext cx="10969200" cy="705600"/>
          </a:xfrm>
        </p:spPr>
        <p:txBody>
          <a:bodyPr>
            <a:normAutofit/>
          </a:bodyPr>
          <a:lstStyle/>
          <a:p>
            <a:r>
              <a:rPr lang="en-US" altLang="zh-CN" dirty="0">
                <a:sym typeface="+mn-ea"/>
              </a:rPr>
              <a:t>Residual Attention Network</a:t>
            </a:r>
            <a:endParaRPr lang="zh-CN" altLang="en-US" dirty="0"/>
          </a:p>
        </p:txBody>
      </p:sp>
      <p:pic>
        <p:nvPicPr>
          <p:cNvPr id="5" name="图片 4"/>
          <p:cNvPicPr>
            <a:picLocks noChangeAspect="1"/>
          </p:cNvPicPr>
          <p:nvPr/>
        </p:nvPicPr>
        <p:blipFill>
          <a:blip r:embed="rId1"/>
          <a:stretch>
            <a:fillRect/>
          </a:stretch>
        </p:blipFill>
        <p:spPr>
          <a:xfrm>
            <a:off x="1100455" y="1141095"/>
            <a:ext cx="9813290" cy="4806950"/>
          </a:xfrm>
          <a:prstGeom prst="rect">
            <a:avLst/>
          </a:prstGeom>
        </p:spPr>
      </p:pic>
      <p:sp>
        <p:nvSpPr>
          <p:cNvPr id="3" name="文本框 2"/>
          <p:cNvSpPr txBox="1"/>
          <p:nvPr/>
        </p:nvSpPr>
        <p:spPr>
          <a:xfrm>
            <a:off x="868680" y="6337935"/>
            <a:ext cx="10454640" cy="460375"/>
          </a:xfrm>
          <a:prstGeom prst="rect">
            <a:avLst/>
          </a:prstGeom>
          <a:noFill/>
        </p:spPr>
        <p:txBody>
          <a:bodyPr wrap="square" rtlCol="0">
            <a:spAutoFit/>
          </a:bodyPr>
          <a:lstStyle/>
          <a:p>
            <a:pPr algn="ctr">
              <a:buClrTx/>
              <a:buSzTx/>
              <a:buFontTx/>
            </a:pPr>
            <a:r>
              <a:rPr sz="1200" u="sng"/>
              <a:t>F. Wang, M. Jiang, C. Qian, S. Yang, C. Li, H. Zhang, X. Wang,</a:t>
            </a:r>
            <a:r>
              <a:rPr lang="en-US" sz="1200" u="sng"/>
              <a:t> </a:t>
            </a:r>
            <a:r>
              <a:rPr sz="1200" u="sng"/>
              <a:t>and X. Tang, “</a:t>
            </a:r>
            <a:r>
              <a:rPr sz="1200" b="1" u="sng"/>
              <a:t>Residual attention network for image classification</a:t>
            </a:r>
            <a:r>
              <a:rPr sz="1200" u="sng"/>
              <a:t>,”</a:t>
            </a:r>
            <a:r>
              <a:rPr lang="en-US" sz="1200" u="sng"/>
              <a:t> </a:t>
            </a:r>
            <a:r>
              <a:rPr sz="1200" u="sng"/>
              <a:t>in Proceedings of the IEEE conference on computer vision and pattern</a:t>
            </a:r>
            <a:r>
              <a:rPr lang="en-US" sz="1200" u="sng"/>
              <a:t> </a:t>
            </a:r>
            <a:r>
              <a:rPr sz="1200" u="sng"/>
              <a:t>recognition, 2017, pp. 3156–3164.</a:t>
            </a:r>
            <a:endParaRPr sz="1200" u="sng"/>
          </a:p>
        </p:txBody>
      </p:sp>
    </p:spTree>
    <p:custDataLst>
      <p:tags r:id="rId2"/>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35680"/>
            <a:ext cx="10969200" cy="705600"/>
          </a:xfrm>
        </p:spPr>
        <p:txBody>
          <a:bodyPr>
            <a:normAutofit/>
          </a:bodyPr>
          <a:lstStyle/>
          <a:p>
            <a:r>
              <a:rPr lang="en-US" altLang="zh-CN" dirty="0">
                <a:sym typeface="+mn-ea"/>
              </a:rPr>
              <a:t>Residual Attention Network</a:t>
            </a:r>
            <a:endParaRPr lang="zh-CN" altLang="en-US" dirty="0"/>
          </a:p>
        </p:txBody>
      </p:sp>
      <p:pic>
        <p:nvPicPr>
          <p:cNvPr id="4" name="图片 3"/>
          <p:cNvPicPr>
            <a:picLocks noChangeAspect="1"/>
          </p:cNvPicPr>
          <p:nvPr/>
        </p:nvPicPr>
        <p:blipFill>
          <a:blip r:embed="rId1"/>
          <a:stretch>
            <a:fillRect/>
          </a:stretch>
        </p:blipFill>
        <p:spPr>
          <a:xfrm>
            <a:off x="323272" y="1409741"/>
            <a:ext cx="11360149" cy="4311608"/>
          </a:xfrm>
          <a:prstGeom prst="rect">
            <a:avLst/>
          </a:prstGeom>
        </p:spPr>
      </p:pic>
      <p:pic>
        <p:nvPicPr>
          <p:cNvPr id="9" name="图片 8"/>
          <p:cNvPicPr>
            <a:picLocks noChangeAspect="1"/>
          </p:cNvPicPr>
          <p:nvPr/>
        </p:nvPicPr>
        <p:blipFill>
          <a:blip r:embed="rId2"/>
          <a:stretch>
            <a:fillRect/>
          </a:stretch>
        </p:blipFill>
        <p:spPr>
          <a:xfrm>
            <a:off x="3516600" y="5898428"/>
            <a:ext cx="4733925" cy="695325"/>
          </a:xfrm>
          <a:prstGeom prst="rect">
            <a:avLst/>
          </a:prstGeom>
        </p:spPr>
      </p:pic>
    </p:spTree>
    <p:custDataLst>
      <p:tags r:id="rId3"/>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35680"/>
            <a:ext cx="10969200" cy="705600"/>
          </a:xfrm>
        </p:spPr>
        <p:txBody>
          <a:bodyPr>
            <a:normAutofit/>
          </a:bodyPr>
          <a:lstStyle/>
          <a:p>
            <a:r>
              <a:rPr lang="en-US" altLang="zh-CN" dirty="0">
                <a:sym typeface="+mn-ea"/>
              </a:rPr>
              <a:t>Spatial &amp; Temporal Attention</a:t>
            </a:r>
            <a:endParaRPr lang="zh-CN" altLang="en-US" dirty="0"/>
          </a:p>
        </p:txBody>
      </p:sp>
      <p:sp>
        <p:nvSpPr>
          <p:cNvPr id="3" name="内容占位符 2"/>
          <p:cNvSpPr>
            <a:spLocks noGrp="1"/>
          </p:cNvSpPr>
          <p:nvPr>
            <p:ph idx="1"/>
          </p:nvPr>
        </p:nvSpPr>
        <p:spPr>
          <a:xfrm>
            <a:off x="890905" y="1303654"/>
            <a:ext cx="10203815" cy="1190163"/>
          </a:xfrm>
        </p:spPr>
        <p:style>
          <a:lnRef idx="2">
            <a:schemeClr val="accent2"/>
          </a:lnRef>
          <a:fillRef idx="1">
            <a:schemeClr val="lt1"/>
          </a:fillRef>
          <a:effectRef idx="0">
            <a:schemeClr val="accent2"/>
          </a:effectRef>
          <a:fontRef idx="minor">
            <a:schemeClr val="dk1"/>
          </a:fontRef>
        </p:style>
        <p:txBody>
          <a:bodyPr/>
          <a:lstStyle/>
          <a:p>
            <a:r>
              <a:rPr lang="en-US" altLang="zh-CN" b="1" dirty="0"/>
              <a:t>Spatial &amp; temporal attention</a:t>
            </a:r>
            <a:r>
              <a:rPr lang="en-US" altLang="zh-CN" dirty="0"/>
              <a:t> combines the advantages of spatial attention and temporal attention as it adaptively selects both </a:t>
            </a:r>
            <a:r>
              <a:rPr lang="en-US" altLang="zh-CN" u="sng" dirty="0"/>
              <a:t>important regions and key frames</a:t>
            </a:r>
            <a:r>
              <a:rPr lang="en-US" altLang="zh-CN" dirty="0"/>
              <a:t>.</a:t>
            </a:r>
            <a:endParaRPr lang="en-US" altLang="zh-CN" dirty="0"/>
          </a:p>
        </p:txBody>
      </p:sp>
      <p:pic>
        <p:nvPicPr>
          <p:cNvPr id="4" name="图片 3"/>
          <p:cNvPicPr>
            <a:picLocks noChangeAspect="1"/>
          </p:cNvPicPr>
          <p:nvPr/>
        </p:nvPicPr>
        <p:blipFill>
          <a:blip r:embed="rId1"/>
          <a:stretch>
            <a:fillRect/>
          </a:stretch>
        </p:blipFill>
        <p:spPr>
          <a:xfrm>
            <a:off x="1115464" y="2656191"/>
            <a:ext cx="9809480" cy="3487420"/>
          </a:xfrm>
          <a:prstGeom prst="rect">
            <a:avLst/>
          </a:prstGeom>
        </p:spPr>
      </p:pic>
    </p:spTree>
    <p:custDataLst>
      <p:tags r:id="rId2"/>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224" y="86128"/>
            <a:ext cx="11386811" cy="906799"/>
          </a:xfrm>
        </p:spPr>
        <p:txBody>
          <a:bodyPr>
            <a:normAutofit fontScale="90000"/>
          </a:bodyPr>
          <a:lstStyle/>
          <a:p>
            <a:r>
              <a:rPr lang="en-US" altLang="zh-CN" dirty="0">
                <a:sym typeface="+mn-ea"/>
              </a:rPr>
              <a:t>STGCN(</a:t>
            </a:r>
            <a:r>
              <a:rPr lang="en-US" altLang="zh-CN" sz="2700" dirty="0"/>
              <a:t>Spatial-Temporal Graph Convolutional Network</a:t>
            </a:r>
            <a:r>
              <a:rPr lang="en-US" altLang="zh-CN" dirty="0">
                <a:sym typeface="+mn-ea"/>
              </a:rPr>
              <a:t>)</a:t>
            </a:r>
            <a:endParaRPr lang="zh-CN" altLang="en-US" dirty="0"/>
          </a:p>
        </p:txBody>
      </p:sp>
      <p:pic>
        <p:nvPicPr>
          <p:cNvPr id="8" name="图片 7"/>
          <p:cNvPicPr>
            <a:picLocks noChangeAspect="1"/>
          </p:cNvPicPr>
          <p:nvPr/>
        </p:nvPicPr>
        <p:blipFill rotWithShape="1">
          <a:blip r:embed="rId1"/>
          <a:srcRect b="36211"/>
          <a:stretch>
            <a:fillRect/>
          </a:stretch>
        </p:blipFill>
        <p:spPr>
          <a:xfrm>
            <a:off x="611505" y="815340"/>
            <a:ext cx="10462260" cy="2891790"/>
          </a:xfrm>
          <a:prstGeom prst="rect">
            <a:avLst/>
          </a:prstGeom>
        </p:spPr>
      </p:pic>
      <p:pic>
        <p:nvPicPr>
          <p:cNvPr id="10" name="图片 9"/>
          <p:cNvPicPr>
            <a:picLocks noChangeAspect="1"/>
          </p:cNvPicPr>
          <p:nvPr/>
        </p:nvPicPr>
        <p:blipFill>
          <a:blip r:embed="rId2"/>
          <a:stretch>
            <a:fillRect/>
          </a:stretch>
        </p:blipFill>
        <p:spPr>
          <a:xfrm>
            <a:off x="1185862" y="3716722"/>
            <a:ext cx="4411375" cy="2529552"/>
          </a:xfrm>
          <a:prstGeom prst="rect">
            <a:avLst/>
          </a:prstGeom>
        </p:spPr>
      </p:pic>
      <p:pic>
        <p:nvPicPr>
          <p:cNvPr id="12" name="图片 11"/>
          <p:cNvPicPr>
            <a:picLocks noChangeAspect="1"/>
          </p:cNvPicPr>
          <p:nvPr/>
        </p:nvPicPr>
        <p:blipFill>
          <a:blip r:embed="rId3"/>
          <a:stretch>
            <a:fillRect/>
          </a:stretch>
        </p:blipFill>
        <p:spPr>
          <a:xfrm>
            <a:off x="7182025" y="3608932"/>
            <a:ext cx="2613890" cy="2745598"/>
          </a:xfrm>
          <a:prstGeom prst="rect">
            <a:avLst/>
          </a:prstGeom>
        </p:spPr>
      </p:pic>
      <p:sp>
        <p:nvSpPr>
          <p:cNvPr id="3" name="文本框 2"/>
          <p:cNvSpPr txBox="1"/>
          <p:nvPr/>
        </p:nvSpPr>
        <p:spPr>
          <a:xfrm>
            <a:off x="868680" y="6354445"/>
            <a:ext cx="10454640" cy="460375"/>
          </a:xfrm>
          <a:prstGeom prst="rect">
            <a:avLst/>
          </a:prstGeom>
          <a:noFill/>
        </p:spPr>
        <p:txBody>
          <a:bodyPr wrap="square" rtlCol="0">
            <a:spAutoFit/>
          </a:bodyPr>
          <a:lstStyle/>
          <a:p>
            <a:pPr algn="ctr">
              <a:buClrTx/>
              <a:buSzTx/>
              <a:buFontTx/>
            </a:pPr>
            <a:r>
              <a:rPr sz="1200" u="sng"/>
              <a:t>J. Yang, W.-S. Zheng, Q. Yang, Y.-C. Chen, and Q. Tian, “</a:t>
            </a:r>
            <a:r>
              <a:rPr sz="1200" b="1" u="sng"/>
              <a:t>Spatial</a:t>
            </a:r>
            <a:r>
              <a:rPr lang="en-US" sz="1200" b="1" u="sng"/>
              <a:t> </a:t>
            </a:r>
            <a:r>
              <a:rPr sz="1200" b="1" u="sng"/>
              <a:t>temporal graph convolutional network for video-based person</a:t>
            </a:r>
            <a:r>
              <a:rPr lang="en-US" sz="1200" b="1" u="sng"/>
              <a:t> </a:t>
            </a:r>
            <a:r>
              <a:rPr sz="1200" b="1" u="sng"/>
              <a:t>re-identification</a:t>
            </a:r>
            <a:r>
              <a:rPr sz="1200" u="sng"/>
              <a:t>,” in Proceedings of the IEEE/CVF Conference on</a:t>
            </a:r>
            <a:r>
              <a:rPr lang="en-US" sz="1200" u="sng"/>
              <a:t> </a:t>
            </a:r>
            <a:r>
              <a:rPr sz="1200" u="sng"/>
              <a:t>Computer Vision and Pattern Recognition, 2020, pp. 3289–3299.</a:t>
            </a:r>
            <a:endParaRPr sz="1200" u="sng"/>
          </a:p>
        </p:txBody>
      </p:sp>
    </p:spTree>
    <p:custDataLst>
      <p:tags r:id="rId4"/>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7132" y="2695690"/>
            <a:ext cx="7715995" cy="1266709"/>
          </a:xfrm>
        </p:spPr>
        <p:txBody>
          <a:bodyPr>
            <a:noAutofit/>
          </a:bodyPr>
          <a:lstStyle/>
          <a:p>
            <a:pPr algn="ctr"/>
            <a:r>
              <a:rPr lang="en-US" altLang="zh-CN" sz="4000" dirty="0">
                <a:sym typeface="+mn-ea"/>
              </a:rPr>
              <a:t>Trends and Opportunities </a:t>
            </a:r>
            <a:endParaRPr lang="zh-CN" altLang="en-US" sz="4000" dirty="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05" y="1367155"/>
            <a:ext cx="5725795" cy="3054985"/>
          </a:xfrm>
        </p:spPr>
        <p:style>
          <a:lnRef idx="2">
            <a:schemeClr val="accent2"/>
          </a:lnRef>
          <a:fillRef idx="1">
            <a:schemeClr val="lt1"/>
          </a:fillRef>
          <a:effectRef idx="0">
            <a:schemeClr val="accent2"/>
          </a:effectRef>
          <a:fontRef idx="minor">
            <a:schemeClr val="dk1"/>
          </a:fontRef>
        </p:style>
        <p:txBody>
          <a:bodyPr>
            <a:normAutofit/>
          </a:bodyPr>
          <a:lstStyle/>
          <a:p>
            <a:pPr lvl="1"/>
            <a:r>
              <a:rPr lang="en-US" altLang="zh-CN" sz="1800" dirty="0"/>
              <a:t>Attention allowed models to learn the </a:t>
            </a:r>
            <a:r>
              <a:rPr lang="en-US" altLang="zh-CN" sz="1800" u="sng" dirty="0"/>
              <a:t>synergistic relationship between the different sensory data</a:t>
            </a:r>
            <a:r>
              <a:rPr lang="en-US" altLang="zh-CN" sz="1800" dirty="0"/>
              <a:t>, even if they are not synchronized, allowing the development of increasingly complex applications mainly in </a:t>
            </a:r>
            <a:r>
              <a:rPr lang="en-US" altLang="zh-CN" sz="1800" u="sng" dirty="0"/>
              <a:t>emotion recognition</a:t>
            </a:r>
            <a:r>
              <a:rPr lang="en-US" altLang="zh-CN" sz="1800" dirty="0"/>
              <a:t>, </a:t>
            </a:r>
            <a:r>
              <a:rPr lang="en-US" altLang="zh-CN" sz="1800" u="sng" dirty="0"/>
              <a:t>feelings</a:t>
            </a:r>
            <a:r>
              <a:rPr lang="en-US" altLang="zh-CN" sz="1800" dirty="0"/>
              <a:t>, and </a:t>
            </a:r>
            <a:r>
              <a:rPr lang="en-US" altLang="zh-CN" sz="1800" u="sng" dirty="0"/>
              <a:t>language-based image generation</a:t>
            </a:r>
            <a:r>
              <a:rPr lang="en-US" altLang="zh-CN" sz="1800" dirty="0"/>
              <a:t>.</a:t>
            </a:r>
            <a:endParaRPr lang="en-US" altLang="zh-CN" sz="1800" dirty="0"/>
          </a:p>
        </p:txBody>
      </p:sp>
      <p:sp>
        <p:nvSpPr>
          <p:cNvPr id="6" name="标题 1"/>
          <p:cNvSpPr>
            <a:spLocks noGrp="1"/>
          </p:cNvSpPr>
          <p:nvPr>
            <p:ph type="title"/>
          </p:nvPr>
        </p:nvSpPr>
        <p:spPr>
          <a:xfrm>
            <a:off x="611575" y="417265"/>
            <a:ext cx="10969200" cy="705600"/>
          </a:xfrm>
        </p:spPr>
        <p:txBody>
          <a:bodyPr>
            <a:normAutofit/>
          </a:bodyPr>
          <a:lstStyle/>
          <a:p>
            <a:r>
              <a:rPr lang="en-US" altLang="zh-CN" b="1" dirty="0"/>
              <a:t>Learning Multimodality</a:t>
            </a:r>
            <a:endParaRPr lang="zh-CN" altLang="en-US" dirty="0"/>
          </a:p>
        </p:txBody>
      </p:sp>
      <p:pic>
        <p:nvPicPr>
          <p:cNvPr id="4" name="图片 3"/>
          <p:cNvPicPr>
            <a:picLocks noChangeAspect="1"/>
          </p:cNvPicPr>
          <p:nvPr/>
        </p:nvPicPr>
        <p:blipFill>
          <a:blip r:embed="rId1"/>
          <a:stretch>
            <a:fillRect/>
          </a:stretch>
        </p:blipFill>
        <p:spPr>
          <a:xfrm>
            <a:off x="6755130" y="271780"/>
            <a:ext cx="4749165" cy="5886450"/>
          </a:xfrm>
          <a:prstGeom prst="rect">
            <a:avLst/>
          </a:prstGeom>
        </p:spPr>
      </p:pic>
      <p:sp>
        <p:nvSpPr>
          <p:cNvPr id="2" name="文本框 1"/>
          <p:cNvSpPr txBox="1"/>
          <p:nvPr/>
        </p:nvSpPr>
        <p:spPr>
          <a:xfrm>
            <a:off x="790575" y="6333490"/>
            <a:ext cx="10610215" cy="460375"/>
          </a:xfrm>
          <a:prstGeom prst="rect">
            <a:avLst/>
          </a:prstGeom>
          <a:noFill/>
        </p:spPr>
        <p:txBody>
          <a:bodyPr wrap="square" rtlCol="0">
            <a:spAutoFit/>
          </a:bodyPr>
          <a:lstStyle/>
          <a:p>
            <a:pPr algn="ctr">
              <a:buClrTx/>
              <a:buSzTx/>
              <a:buFontTx/>
            </a:pPr>
            <a:r>
              <a:rPr sz="1200" u="sng"/>
              <a:t>Zhi-Xuan Tan, Arushi Goel, Thanh-Son Nguyen, and Desmond C Ong. </a:t>
            </a:r>
            <a:r>
              <a:rPr sz="1200" b="1" u="sng"/>
              <a:t>A multimodal lstm for predicting listener</a:t>
            </a:r>
            <a:r>
              <a:rPr lang="en-US" sz="1200" b="1" u="sng"/>
              <a:t> </a:t>
            </a:r>
            <a:r>
              <a:rPr sz="1200" b="1" u="sng"/>
              <a:t>empathic responses over time</a:t>
            </a:r>
            <a:r>
              <a:rPr sz="1200" u="sng"/>
              <a:t>. In 2019 14th IEEE International Conference on Automatic Face &amp; Gesture</a:t>
            </a:r>
            <a:r>
              <a:rPr lang="en-US" sz="1200" u="sng"/>
              <a:t> </a:t>
            </a:r>
            <a:r>
              <a:rPr sz="1200" u="sng"/>
              <a:t>Recognition (FG 2019), pages 1–4. IEEE, 2019.</a:t>
            </a:r>
            <a:endParaRPr sz="1200" u="sng"/>
          </a:p>
        </p:txBody>
      </p:sp>
    </p:spTree>
    <p:custDataLst>
      <p:tags r:id="rId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05" y="1315951"/>
            <a:ext cx="10968990" cy="4678450"/>
          </a:xfrm>
        </p:spPr>
        <p:style>
          <a:lnRef idx="2">
            <a:schemeClr val="accent2"/>
          </a:lnRef>
          <a:fillRef idx="1">
            <a:schemeClr val="lt1"/>
          </a:fillRef>
          <a:effectRef idx="0">
            <a:schemeClr val="accent2"/>
          </a:effectRef>
          <a:fontRef idx="minor">
            <a:schemeClr val="dk1"/>
          </a:fontRef>
        </p:style>
        <p:txBody>
          <a:bodyPr>
            <a:normAutofit fontScale="97500"/>
          </a:bodyPr>
          <a:lstStyle/>
          <a:p>
            <a:pPr marL="685800" lvl="1" indent="-228600">
              <a:buFont typeface="Arial" panose="020B0604020202020204" pitchFamily="34" charset="0"/>
              <a:buChar char="●"/>
            </a:pPr>
            <a:r>
              <a:rPr lang="en-US" altLang="zh-CN" sz="1800" dirty="0">
                <a:solidFill>
                  <a:schemeClr val="dk1"/>
                </a:solidFill>
              </a:rPr>
              <a:t>For many years, the scientific community neglected using other cognitive elements in neural network architectures, such as </a:t>
            </a:r>
            <a:r>
              <a:rPr lang="en-US" altLang="zh-CN" sz="1800" b="1" dirty="0">
                <a:solidFill>
                  <a:schemeClr val="dk1"/>
                </a:solidFill>
              </a:rPr>
              <a:t>memory </a:t>
            </a:r>
            <a:r>
              <a:rPr lang="en-US" altLang="zh-CN" sz="1800" dirty="0">
                <a:solidFill>
                  <a:schemeClr val="dk1"/>
                </a:solidFill>
              </a:rPr>
              <a:t>and </a:t>
            </a:r>
            <a:r>
              <a:rPr lang="en-US" altLang="zh-CN" sz="1800" b="1" dirty="0">
                <a:solidFill>
                  <a:schemeClr val="dk1"/>
                </a:solidFill>
              </a:rPr>
              <a:t>logic flow control</a:t>
            </a:r>
            <a:r>
              <a:rPr lang="en-US" altLang="zh-CN" sz="1800" dirty="0">
                <a:solidFill>
                  <a:schemeClr val="dk1"/>
                </a:solidFill>
              </a:rPr>
              <a:t>. </a:t>
            </a:r>
            <a:r>
              <a:rPr lang="en-US" altLang="zh-CN" sz="1800" b="1" dirty="0">
                <a:solidFill>
                  <a:schemeClr val="dk1"/>
                </a:solidFill>
              </a:rPr>
              <a:t>Memory Networks</a:t>
            </a:r>
            <a:r>
              <a:rPr lang="en-US" altLang="zh-CN" sz="1800" dirty="0">
                <a:solidFill>
                  <a:schemeClr val="dk1"/>
                </a:solidFill>
              </a:rPr>
              <a:t> and </a:t>
            </a:r>
            <a:r>
              <a:rPr lang="en-US" altLang="zh-CN" sz="1800" b="1" dirty="0">
                <a:solidFill>
                  <a:schemeClr val="dk1"/>
                </a:solidFill>
              </a:rPr>
              <a:t>Neural Turing Machine</a:t>
            </a:r>
            <a:r>
              <a:rPr lang="en-US" altLang="zh-CN" sz="1800" dirty="0">
                <a:solidFill>
                  <a:schemeClr val="dk1"/>
                </a:solidFill>
              </a:rPr>
              <a:t> are essential approaches in which attention makes updates and recoveries in external memory.</a:t>
            </a:r>
            <a:endParaRPr lang="en-US" altLang="zh-CN" sz="1800" dirty="0">
              <a:solidFill>
                <a:schemeClr val="dk1"/>
              </a:solidFill>
            </a:endParaRPr>
          </a:p>
          <a:p>
            <a:pPr marL="685800" lvl="1" indent="-228600">
              <a:buFont typeface="Arial" panose="020B0604020202020204" pitchFamily="34" charset="0"/>
              <a:buChar char="●"/>
            </a:pPr>
            <a:r>
              <a:rPr lang="zh-CN" altLang="en-US" sz="1800" dirty="0">
                <a:solidFill>
                  <a:schemeClr val="dk1"/>
                </a:solidFill>
              </a:rPr>
              <a:t>However, research on this topic is at an </a:t>
            </a:r>
            <a:r>
              <a:rPr lang="zh-CN" altLang="en-US" sz="1800" u="sng" dirty="0">
                <a:solidFill>
                  <a:schemeClr val="dk1"/>
                </a:solidFill>
              </a:rPr>
              <a:t>early stage</a:t>
            </a:r>
            <a:r>
              <a:rPr lang="zh-CN" altLang="en-US" sz="1800" dirty="0">
                <a:solidFill>
                  <a:schemeClr val="dk1"/>
                </a:solidFill>
              </a:rPr>
              <a:t>. The Neural Turing</a:t>
            </a:r>
            <a:r>
              <a:rPr lang="en-US" altLang="zh-CN" sz="1800" dirty="0">
                <a:solidFill>
                  <a:schemeClr val="dk1"/>
                </a:solidFill>
              </a:rPr>
              <a:t> </a:t>
            </a:r>
            <a:r>
              <a:rPr lang="zh-CN" altLang="en-US" sz="1800" dirty="0">
                <a:solidFill>
                  <a:schemeClr val="dk1"/>
                </a:solidFill>
              </a:rPr>
              <a:t>Machine has not yet been explored in several application domains, being used only in simple datasets for algorithmic</a:t>
            </a:r>
            <a:r>
              <a:rPr lang="en-US" altLang="zh-CN" sz="1800" dirty="0">
                <a:solidFill>
                  <a:schemeClr val="dk1"/>
                </a:solidFill>
              </a:rPr>
              <a:t> </a:t>
            </a:r>
            <a:r>
              <a:rPr lang="zh-CN" altLang="en-US" sz="1800" dirty="0">
                <a:solidFill>
                  <a:schemeClr val="dk1"/>
                </a:solidFill>
              </a:rPr>
              <a:t>tasks, with a </a:t>
            </a:r>
            <a:r>
              <a:rPr lang="zh-CN" altLang="en-US" sz="1800" u="sng" dirty="0">
                <a:solidFill>
                  <a:schemeClr val="dk1"/>
                </a:solidFill>
              </a:rPr>
              <a:t>slow and unstable convergence</a:t>
            </a:r>
            <a:r>
              <a:rPr lang="zh-CN" altLang="en-US" sz="1800" dirty="0">
                <a:solidFill>
                  <a:schemeClr val="dk1"/>
                </a:solidFill>
              </a:rPr>
              <a:t>.</a:t>
            </a:r>
            <a:r>
              <a:rPr lang="en-US" altLang="zh-CN" sz="1800" dirty="0">
                <a:solidFill>
                  <a:schemeClr val="dk1"/>
                </a:solidFill>
              </a:rPr>
              <a:t> Attention to managing different memory types simultaneously (i.e., working memory, declarative, non-declarative, semantic, and long and short term) is still absent in the literature. Another open challenge is how to use attention to </a:t>
            </a:r>
            <a:r>
              <a:rPr lang="en-US" altLang="zh-CN" sz="1800" b="1" dirty="0">
                <a:solidFill>
                  <a:schemeClr val="dk1"/>
                </a:solidFill>
              </a:rPr>
              <a:t>plug external knowledge into memory</a:t>
            </a:r>
            <a:r>
              <a:rPr lang="en-US" altLang="zh-CN" sz="1800" dirty="0">
                <a:solidFill>
                  <a:schemeClr val="dk1"/>
                </a:solidFill>
              </a:rPr>
              <a:t> and make training faster. Undoubtedly one of the biggest challenges still lies in including other </a:t>
            </a:r>
            <a:r>
              <a:rPr lang="en-US" altLang="zh-CN" sz="1800" u="sng" dirty="0">
                <a:solidFill>
                  <a:schemeClr val="dk1"/>
                </a:solidFill>
              </a:rPr>
              <a:t>human cognition elements</a:t>
            </a:r>
            <a:r>
              <a:rPr lang="en-US" altLang="zh-CN" sz="1800" dirty="0">
                <a:solidFill>
                  <a:schemeClr val="dk1"/>
                </a:solidFill>
              </a:rPr>
              <a:t> such as </a:t>
            </a:r>
            <a:r>
              <a:rPr lang="en-US" altLang="zh-CN" sz="1800" b="1" dirty="0">
                <a:solidFill>
                  <a:schemeClr val="dk1"/>
                </a:solidFill>
              </a:rPr>
              <a:t>imagination, reasoning, creativity, and consciousness working</a:t>
            </a:r>
            <a:r>
              <a:rPr lang="en-US" altLang="zh-CN" sz="1800" dirty="0">
                <a:solidFill>
                  <a:schemeClr val="dk1"/>
                </a:solidFill>
              </a:rPr>
              <a:t> in harmony with attentional structures.</a:t>
            </a:r>
            <a:endParaRPr lang="en-US" altLang="zh-CN" sz="1800" dirty="0">
              <a:solidFill>
                <a:schemeClr val="dk1"/>
              </a:solidFill>
            </a:endParaRPr>
          </a:p>
        </p:txBody>
      </p:sp>
      <p:sp>
        <p:nvSpPr>
          <p:cNvPr id="4" name="标题 1"/>
          <p:cNvSpPr>
            <a:spLocks noGrp="1"/>
          </p:cNvSpPr>
          <p:nvPr>
            <p:ph type="title"/>
          </p:nvPr>
        </p:nvSpPr>
        <p:spPr>
          <a:xfrm>
            <a:off x="611575" y="417265"/>
            <a:ext cx="10969200" cy="705600"/>
          </a:xfrm>
        </p:spPr>
        <p:txBody>
          <a:bodyPr>
            <a:normAutofit/>
          </a:bodyPr>
          <a:lstStyle/>
          <a:p>
            <a:r>
              <a:rPr lang="en-US" altLang="zh-CN" b="1" dirty="0">
                <a:solidFill>
                  <a:schemeClr val="dk1"/>
                </a:solidFill>
              </a:rPr>
              <a:t>Cognitive Elements</a:t>
            </a:r>
            <a:endParaRPr lang="zh-CN" altLang="en-US" dirty="0"/>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35350"/>
            <a:ext cx="10969200" cy="705600"/>
          </a:xfrm>
        </p:spPr>
        <p:txBody>
          <a:bodyPr>
            <a:normAutofit/>
          </a:bodyPr>
          <a:lstStyle/>
          <a:p>
            <a:r>
              <a:rPr lang="zh-CN" altLang="en-US" b="1" dirty="0"/>
              <a:t>Capsule Neural Network</a:t>
            </a:r>
            <a:endParaRPr lang="zh-CN" altLang="en-US" dirty="0"/>
          </a:p>
        </p:txBody>
      </p:sp>
      <p:sp>
        <p:nvSpPr>
          <p:cNvPr id="3" name="内容占位符 2"/>
          <p:cNvSpPr>
            <a:spLocks noGrp="1"/>
          </p:cNvSpPr>
          <p:nvPr>
            <p:ph idx="1"/>
          </p:nvPr>
        </p:nvSpPr>
        <p:spPr>
          <a:xfrm>
            <a:off x="611505" y="1159510"/>
            <a:ext cx="10968990" cy="2012315"/>
          </a:xfrm>
        </p:spPr>
        <p:style>
          <a:lnRef idx="2">
            <a:schemeClr val="accent2"/>
          </a:lnRef>
          <a:fillRef idx="1">
            <a:schemeClr val="lt1"/>
          </a:fillRef>
          <a:effectRef idx="0">
            <a:schemeClr val="accent2"/>
          </a:effectRef>
          <a:fontRef idx="minor">
            <a:schemeClr val="dk1"/>
          </a:fontRef>
        </p:style>
        <p:txBody>
          <a:bodyPr>
            <a:normAutofit/>
          </a:bodyPr>
          <a:lstStyle/>
          <a:p>
            <a:pPr lvl="1"/>
            <a:r>
              <a:rPr lang="en-US" altLang="zh-CN" sz="1800" dirty="0"/>
              <a:t>F</a:t>
            </a:r>
            <a:r>
              <a:rPr lang="zh-CN" altLang="en-US" sz="1800" dirty="0"/>
              <a:t>ew studies in the literature implement attention in capsule networks.</a:t>
            </a:r>
            <a:endParaRPr lang="zh-CN" altLang="en-US" sz="1800" dirty="0"/>
          </a:p>
          <a:p>
            <a:pPr lvl="1"/>
            <a:r>
              <a:rPr lang="en-US" altLang="zh-CN" sz="1800" dirty="0"/>
              <a:t>A</a:t>
            </a:r>
            <a:r>
              <a:rPr lang="zh-CN" altLang="en-US" sz="1800" dirty="0"/>
              <a:t>ttention is essential to improve the relational and hierarchical</a:t>
            </a:r>
            <a:r>
              <a:rPr lang="en-US" altLang="zh-CN" sz="1800" dirty="0"/>
              <a:t> </a:t>
            </a:r>
            <a:r>
              <a:rPr lang="zh-CN" altLang="en-US" sz="1800" dirty="0"/>
              <a:t>nature that CapsNets propose.</a:t>
            </a:r>
            <a:r>
              <a:rPr lang="en-US" altLang="zh-CN" sz="1800" dirty="0"/>
              <a:t> </a:t>
            </a:r>
            <a:r>
              <a:rPr lang="zh-CN" altLang="en-US" sz="1800" dirty="0"/>
              <a:t>The development of works aiming at the dynamic attentional routing of the capsules</a:t>
            </a:r>
            <a:r>
              <a:rPr lang="en-US" altLang="zh-CN" sz="1800" dirty="0"/>
              <a:t> </a:t>
            </a:r>
            <a:r>
              <a:rPr lang="zh-CN" altLang="en-US" sz="1800" dirty="0"/>
              <a:t>and incorporating attentional capsules of self-attention, soft and hard attention can bring significant results to current</a:t>
            </a:r>
            <a:r>
              <a:rPr lang="en-US" altLang="zh-CN" sz="1800" dirty="0"/>
              <a:t> </a:t>
            </a:r>
            <a:r>
              <a:rPr lang="zh-CN" altLang="en-US" sz="1800" dirty="0"/>
              <a:t>models.</a:t>
            </a:r>
            <a:endParaRPr lang="zh-CN" altLang="en-US" sz="1800" dirty="0"/>
          </a:p>
        </p:txBody>
      </p:sp>
      <p:pic>
        <p:nvPicPr>
          <p:cNvPr id="5" name="图片 4"/>
          <p:cNvPicPr>
            <a:picLocks noChangeAspect="1"/>
          </p:cNvPicPr>
          <p:nvPr/>
        </p:nvPicPr>
        <p:blipFill>
          <a:blip r:embed="rId1"/>
          <a:stretch>
            <a:fillRect/>
          </a:stretch>
        </p:blipFill>
        <p:spPr>
          <a:xfrm>
            <a:off x="471344" y="3605795"/>
            <a:ext cx="10668000" cy="2800744"/>
          </a:xfrm>
          <a:prstGeom prst="rect">
            <a:avLst/>
          </a:prstGeom>
        </p:spPr>
      </p:pic>
      <p:sp>
        <p:nvSpPr>
          <p:cNvPr id="7" name="文本框 6"/>
          <p:cNvSpPr txBox="1"/>
          <p:nvPr/>
        </p:nvSpPr>
        <p:spPr>
          <a:xfrm>
            <a:off x="611575" y="3236463"/>
            <a:ext cx="1634836" cy="369332"/>
          </a:xfrm>
          <a:prstGeom prst="rect">
            <a:avLst/>
          </a:prstGeom>
          <a:noFill/>
        </p:spPr>
        <p:txBody>
          <a:bodyPr wrap="square">
            <a:spAutoFit/>
          </a:bodyPr>
          <a:lstStyle/>
          <a:p>
            <a:r>
              <a:rPr lang="en-US" altLang="zh-CN" dirty="0"/>
              <a:t>AR </a:t>
            </a:r>
            <a:r>
              <a:rPr lang="en-US" altLang="zh-CN" dirty="0" err="1"/>
              <a:t>CapsNet</a:t>
            </a:r>
            <a:r>
              <a:rPr lang="en-US" altLang="zh-CN" dirty="0"/>
              <a:t>: </a:t>
            </a:r>
            <a:endParaRPr lang="zh-CN" altLang="en-US" dirty="0"/>
          </a:p>
        </p:txBody>
      </p:sp>
      <p:sp>
        <p:nvSpPr>
          <p:cNvPr id="4" name="文本框 3"/>
          <p:cNvSpPr txBox="1"/>
          <p:nvPr/>
        </p:nvSpPr>
        <p:spPr>
          <a:xfrm>
            <a:off x="471805" y="6337935"/>
            <a:ext cx="10851515" cy="460375"/>
          </a:xfrm>
          <a:prstGeom prst="rect">
            <a:avLst/>
          </a:prstGeom>
          <a:noFill/>
        </p:spPr>
        <p:txBody>
          <a:bodyPr wrap="square" rtlCol="0">
            <a:spAutoFit/>
          </a:bodyPr>
          <a:lstStyle/>
          <a:p>
            <a:pPr algn="ctr">
              <a:buClrTx/>
              <a:buSzTx/>
              <a:buFontTx/>
            </a:pPr>
            <a:r>
              <a:rPr sz="1200" u="sng"/>
              <a:t>Jaewoong Choi, Hyun Seo, Suii Im, and Myungjoo Kang. </a:t>
            </a:r>
            <a:r>
              <a:rPr sz="1200" b="1" u="sng"/>
              <a:t>Attention routing between capsules</a:t>
            </a:r>
            <a:r>
              <a:rPr sz="1200" u="sng"/>
              <a:t>. In Proceedings of</a:t>
            </a:r>
            <a:r>
              <a:rPr lang="en-US" sz="1200" u="sng"/>
              <a:t> </a:t>
            </a:r>
            <a:r>
              <a:rPr sz="1200" u="sng"/>
              <a:t>the IEEE/CVF ICCV Workshops, pages 0–0, 2019.</a:t>
            </a:r>
            <a:endParaRPr sz="1200" u="sng"/>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26790"/>
            <a:ext cx="10969200" cy="705600"/>
          </a:xfrm>
        </p:spPr>
        <p:txBody>
          <a:bodyPr/>
          <a:lstStyle/>
          <a:p>
            <a:r>
              <a:rPr lang="en-US" altLang="zh-CN" dirty="0" err="1">
                <a:sym typeface="+mn-ea"/>
              </a:rPr>
              <a:t>RNNSearch</a:t>
            </a:r>
            <a:endParaRPr lang="zh-CN" altLang="en-US" dirty="0"/>
          </a:p>
        </p:txBody>
      </p:sp>
      <p:pic>
        <p:nvPicPr>
          <p:cNvPr id="4" name="图片 3"/>
          <p:cNvPicPr>
            <a:picLocks noChangeAspect="1"/>
          </p:cNvPicPr>
          <p:nvPr/>
        </p:nvPicPr>
        <p:blipFill>
          <a:blip r:embed="rId1"/>
          <a:stretch>
            <a:fillRect/>
          </a:stretch>
        </p:blipFill>
        <p:spPr>
          <a:xfrm>
            <a:off x="8044008" y="813329"/>
            <a:ext cx="2938029" cy="5231341"/>
          </a:xfrm>
          <a:prstGeom prst="rect">
            <a:avLst/>
          </a:prstGeom>
        </p:spPr>
      </p:pic>
      <p:pic>
        <p:nvPicPr>
          <p:cNvPr id="8" name="图片 7"/>
          <p:cNvPicPr>
            <a:picLocks noChangeAspect="1"/>
          </p:cNvPicPr>
          <p:nvPr/>
        </p:nvPicPr>
        <p:blipFill>
          <a:blip r:embed="rId2"/>
          <a:stretch>
            <a:fillRect/>
          </a:stretch>
        </p:blipFill>
        <p:spPr>
          <a:xfrm>
            <a:off x="1433223" y="1532659"/>
            <a:ext cx="4467225" cy="533400"/>
          </a:xfrm>
          <a:prstGeom prst="rect">
            <a:avLst/>
          </a:prstGeom>
        </p:spPr>
      </p:pic>
      <p:pic>
        <p:nvPicPr>
          <p:cNvPr id="10" name="图片 9"/>
          <p:cNvPicPr>
            <a:picLocks noChangeAspect="1"/>
          </p:cNvPicPr>
          <p:nvPr/>
        </p:nvPicPr>
        <p:blipFill>
          <a:blip r:embed="rId3"/>
          <a:stretch>
            <a:fillRect/>
          </a:stretch>
        </p:blipFill>
        <p:spPr>
          <a:xfrm>
            <a:off x="2342860" y="2300074"/>
            <a:ext cx="2647950" cy="533400"/>
          </a:xfrm>
          <a:prstGeom prst="rect">
            <a:avLst/>
          </a:prstGeom>
        </p:spPr>
      </p:pic>
      <p:pic>
        <p:nvPicPr>
          <p:cNvPr id="12" name="图片 11"/>
          <p:cNvPicPr>
            <a:picLocks noChangeAspect="1"/>
          </p:cNvPicPr>
          <p:nvPr/>
        </p:nvPicPr>
        <p:blipFill>
          <a:blip r:embed="rId4"/>
          <a:stretch>
            <a:fillRect/>
          </a:stretch>
        </p:blipFill>
        <p:spPr>
          <a:xfrm>
            <a:off x="1209963" y="3261158"/>
            <a:ext cx="1981200" cy="1019175"/>
          </a:xfrm>
          <a:prstGeom prst="rect">
            <a:avLst/>
          </a:prstGeom>
        </p:spPr>
      </p:pic>
      <p:pic>
        <p:nvPicPr>
          <p:cNvPr id="14" name="图片 13"/>
          <p:cNvPicPr>
            <a:picLocks noChangeAspect="1"/>
          </p:cNvPicPr>
          <p:nvPr/>
        </p:nvPicPr>
        <p:blipFill>
          <a:blip r:embed="rId5"/>
          <a:stretch>
            <a:fillRect/>
          </a:stretch>
        </p:blipFill>
        <p:spPr>
          <a:xfrm>
            <a:off x="3547772" y="3223058"/>
            <a:ext cx="2886075" cy="1057275"/>
          </a:xfrm>
          <a:prstGeom prst="rect">
            <a:avLst/>
          </a:prstGeom>
        </p:spPr>
      </p:pic>
      <p:pic>
        <p:nvPicPr>
          <p:cNvPr id="16" name="图片 15"/>
          <p:cNvPicPr>
            <a:picLocks noChangeAspect="1"/>
          </p:cNvPicPr>
          <p:nvPr/>
        </p:nvPicPr>
        <p:blipFill>
          <a:blip r:embed="rId6"/>
          <a:stretch>
            <a:fillRect/>
          </a:stretch>
        </p:blipFill>
        <p:spPr>
          <a:xfrm>
            <a:off x="2634672" y="4753766"/>
            <a:ext cx="2286000" cy="523875"/>
          </a:xfrm>
          <a:prstGeom prst="rect">
            <a:avLst/>
          </a:prstGeom>
        </p:spPr>
      </p:pic>
    </p:spTree>
    <p:custDataLst>
      <p:tags r:id="rId7"/>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26155"/>
            <a:ext cx="10969200" cy="705600"/>
          </a:xfrm>
        </p:spPr>
        <p:txBody>
          <a:bodyPr>
            <a:normAutofit/>
          </a:bodyPr>
          <a:lstStyle/>
          <a:p>
            <a:r>
              <a:rPr lang="zh-CN" altLang="en-US" b="1" dirty="0"/>
              <a:t>Incremental Learning</a:t>
            </a:r>
            <a:endParaRPr lang="zh-CN" altLang="en-US" dirty="0"/>
          </a:p>
        </p:txBody>
      </p:sp>
      <p:sp>
        <p:nvSpPr>
          <p:cNvPr id="3" name="内容占位符 2"/>
          <p:cNvSpPr>
            <a:spLocks noGrp="1"/>
          </p:cNvSpPr>
          <p:nvPr>
            <p:ph idx="1"/>
          </p:nvPr>
        </p:nvSpPr>
        <p:spPr>
          <a:xfrm>
            <a:off x="445135" y="1719580"/>
            <a:ext cx="4482465" cy="3440430"/>
          </a:xfrm>
        </p:spPr>
        <p:style>
          <a:lnRef idx="2">
            <a:schemeClr val="accent2"/>
          </a:lnRef>
          <a:fillRef idx="1">
            <a:schemeClr val="lt1"/>
          </a:fillRef>
          <a:effectRef idx="0">
            <a:schemeClr val="accent2"/>
          </a:effectRef>
          <a:fontRef idx="minor">
            <a:schemeClr val="dk1"/>
          </a:fontRef>
        </p:style>
        <p:txBody>
          <a:bodyPr>
            <a:normAutofit/>
          </a:bodyPr>
          <a:lstStyle/>
          <a:p>
            <a:pPr lvl="1"/>
            <a:r>
              <a:rPr lang="zh-CN" altLang="en-US" sz="1800" dirty="0"/>
              <a:t>Machine learning classifiers</a:t>
            </a:r>
            <a:r>
              <a:rPr lang="en-US" altLang="zh-CN" sz="1800" dirty="0"/>
              <a:t> </a:t>
            </a:r>
            <a:r>
              <a:rPr lang="zh-CN" altLang="en-US" sz="1800" dirty="0"/>
              <a:t>are trained to </a:t>
            </a:r>
            <a:r>
              <a:rPr lang="zh-CN" altLang="en-US" sz="1800" u="sng" dirty="0"/>
              <a:t>recognize a fixed set of classes</a:t>
            </a:r>
            <a:r>
              <a:rPr lang="zh-CN" altLang="en-US" sz="1800" dirty="0"/>
              <a:t>. However, it is desirable to have the flexibility to learn additional classes</a:t>
            </a:r>
            <a:r>
              <a:rPr lang="en-US" altLang="zh-CN" sz="1800" dirty="0"/>
              <a:t> </a:t>
            </a:r>
            <a:r>
              <a:rPr lang="zh-CN" altLang="en-US" sz="1800" dirty="0"/>
              <a:t>with limited data without re-training in the complete training set.</a:t>
            </a:r>
            <a:endParaRPr lang="zh-CN" altLang="en-US" sz="1800" dirty="0"/>
          </a:p>
          <a:p>
            <a:pPr lvl="1"/>
            <a:endParaRPr lang="zh-CN" altLang="en-US" dirty="0"/>
          </a:p>
        </p:txBody>
      </p:sp>
      <p:pic>
        <p:nvPicPr>
          <p:cNvPr id="5" name="图片 4"/>
          <p:cNvPicPr>
            <a:picLocks noChangeAspect="1"/>
          </p:cNvPicPr>
          <p:nvPr/>
        </p:nvPicPr>
        <p:blipFill>
          <a:blip r:embed="rId1"/>
          <a:stretch>
            <a:fillRect/>
          </a:stretch>
        </p:blipFill>
        <p:spPr>
          <a:xfrm>
            <a:off x="5884852" y="1094063"/>
            <a:ext cx="6035005" cy="4691771"/>
          </a:xfrm>
          <a:prstGeom prst="rect">
            <a:avLst/>
          </a:prstGeom>
        </p:spPr>
      </p:pic>
      <p:sp>
        <p:nvSpPr>
          <p:cNvPr id="7" name="文本框 6"/>
          <p:cNvSpPr txBox="1"/>
          <p:nvPr/>
        </p:nvSpPr>
        <p:spPr>
          <a:xfrm>
            <a:off x="612140" y="6397625"/>
            <a:ext cx="10811510" cy="460375"/>
          </a:xfrm>
          <a:prstGeom prst="rect">
            <a:avLst/>
          </a:prstGeom>
          <a:noFill/>
        </p:spPr>
        <p:txBody>
          <a:bodyPr wrap="square">
            <a:spAutoFit/>
          </a:bodyPr>
          <a:lstStyle/>
          <a:p>
            <a:pPr algn="ctr">
              <a:buClrTx/>
              <a:buSzTx/>
              <a:buFontTx/>
            </a:pPr>
            <a:r>
              <a:rPr sz="1200" u="sng"/>
              <a:t>Mengye Ren, Renjie Liao, Ethan Fetaya, and Richard Zemel. </a:t>
            </a:r>
            <a:r>
              <a:rPr sz="1200" b="1" u="sng"/>
              <a:t>Incremental few-shot learning with attention</a:t>
            </a:r>
            <a:r>
              <a:rPr lang="en-US" sz="1200" b="1" u="sng"/>
              <a:t> </a:t>
            </a:r>
            <a:r>
              <a:rPr sz="1200" b="1" u="sng"/>
              <a:t>attractor networks</a:t>
            </a:r>
            <a:r>
              <a:rPr sz="1200" u="sng"/>
              <a:t>. In Advances in Neural Information Processing Systems, pages 5275–5285, 2019.</a:t>
            </a:r>
            <a:endParaRPr sz="1200" u="sng"/>
          </a:p>
        </p:txBody>
      </p:sp>
      <p:pic>
        <p:nvPicPr>
          <p:cNvPr id="9" name="图片 8"/>
          <p:cNvPicPr>
            <a:picLocks noChangeAspect="1"/>
          </p:cNvPicPr>
          <p:nvPr/>
        </p:nvPicPr>
        <p:blipFill>
          <a:blip r:embed="rId2"/>
          <a:stretch>
            <a:fillRect/>
          </a:stretch>
        </p:blipFill>
        <p:spPr>
          <a:xfrm>
            <a:off x="6172373" y="5786026"/>
            <a:ext cx="4350038" cy="634162"/>
          </a:xfrm>
          <a:prstGeom prst="rect">
            <a:avLst/>
          </a:prstGeom>
        </p:spPr>
      </p:pic>
    </p:spTree>
    <p:custDataLst>
      <p:tags r:id="rId3"/>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05" y="334138"/>
            <a:ext cx="10969200" cy="705600"/>
          </a:xfrm>
        </p:spPr>
        <p:txBody>
          <a:bodyPr/>
          <a:lstStyle/>
          <a:p>
            <a:r>
              <a:rPr lang="en-US" altLang="zh-CN" dirty="0">
                <a:sym typeface="+mn-ea"/>
              </a:rPr>
              <a:t>Interpretability</a:t>
            </a:r>
            <a:endParaRPr lang="zh-CN" altLang="en-US" dirty="0"/>
          </a:p>
        </p:txBody>
      </p:sp>
      <p:sp>
        <p:nvSpPr>
          <p:cNvPr id="3" name="内容占位符 2"/>
          <p:cNvSpPr>
            <a:spLocks noGrp="1"/>
          </p:cNvSpPr>
          <p:nvPr>
            <p:ph idx="1"/>
          </p:nvPr>
        </p:nvSpPr>
        <p:spPr>
          <a:xfrm>
            <a:off x="611505" y="1122865"/>
            <a:ext cx="10968990" cy="5470063"/>
          </a:xfrm>
        </p:spPr>
        <p:style>
          <a:lnRef idx="2">
            <a:schemeClr val="accent2"/>
          </a:lnRef>
          <a:fillRef idx="1">
            <a:schemeClr val="lt1"/>
          </a:fillRef>
          <a:effectRef idx="0">
            <a:schemeClr val="accent2"/>
          </a:effectRef>
          <a:fontRef idx="minor">
            <a:schemeClr val="dk1"/>
          </a:fontRef>
        </p:style>
        <p:txBody>
          <a:bodyPr>
            <a:normAutofit/>
          </a:bodyPr>
          <a:lstStyle/>
          <a:p>
            <a:pPr lvl="1"/>
            <a:r>
              <a:rPr sz="1700" dirty="0"/>
              <a:t>Li et al. proposed a general methodology to analyze the effect of </a:t>
            </a:r>
            <a:r>
              <a:rPr sz="1700" u="sng" dirty="0"/>
              <a:t>erasing particular</a:t>
            </a:r>
            <a:r>
              <a:rPr lang="en-US" sz="1700" u="sng" dirty="0"/>
              <a:t> </a:t>
            </a:r>
            <a:r>
              <a:rPr sz="1700" u="sng" dirty="0"/>
              <a:t>representations</a:t>
            </a:r>
            <a:r>
              <a:rPr sz="1700" dirty="0"/>
              <a:t> of neural networks’ input. When analyzing the effects of erasure, they found that attentional focuses</a:t>
            </a:r>
            <a:r>
              <a:rPr lang="en-US" sz="1700" dirty="0"/>
              <a:t> </a:t>
            </a:r>
            <a:r>
              <a:rPr sz="1700" dirty="0"/>
              <a:t>are essential to understand networks’ internal functioning</a:t>
            </a:r>
            <a:r>
              <a:rPr lang="zh-CN" altLang="en-US" sz="1700" dirty="0"/>
              <a:t>; </a:t>
            </a:r>
            <a:endParaRPr lang="zh-CN" altLang="en-US" sz="1700" dirty="0"/>
          </a:p>
          <a:p>
            <a:pPr lvl="1"/>
            <a:r>
              <a:rPr lang="en-US" sz="1700" dirty="0"/>
              <a:t>Another paper</a:t>
            </a:r>
            <a:r>
              <a:rPr sz="1700" dirty="0"/>
              <a:t> showed that higher attentional weights</a:t>
            </a:r>
            <a:r>
              <a:rPr lang="en-US" sz="1700" dirty="0"/>
              <a:t> generally contribute with more significant impact to the model’s decision, attention is an ideal tool to identify which elements are responsible for the output but do </a:t>
            </a:r>
            <a:r>
              <a:rPr lang="en-US" sz="1700" u="sng" dirty="0"/>
              <a:t>not yet fully explain the </a:t>
            </a:r>
            <a:r>
              <a:rPr lang="zh-CN" altLang="en-US" sz="1700" u="sng" dirty="0"/>
              <a:t>model</a:t>
            </a:r>
            <a:r>
              <a:rPr lang="en-US" altLang="zh-CN" sz="1700" u="sng" dirty="0"/>
              <a:t>’</a:t>
            </a:r>
            <a:r>
              <a:rPr lang="zh-CN" altLang="en-US" sz="1700" u="sng" dirty="0"/>
              <a:t>s decisions</a:t>
            </a:r>
            <a:r>
              <a:rPr lang="zh-CN" altLang="en-US" sz="1700" dirty="0"/>
              <a:t>;</a:t>
            </a:r>
            <a:endParaRPr lang="zh-CN" altLang="en-US" sz="1700" dirty="0"/>
          </a:p>
          <a:p>
            <a:pPr lvl="1" algn="l" defTabSz="914400">
              <a:buClrTx/>
              <a:buSzTx/>
              <a:tabLst>
                <a:tab pos="1609725" algn="l"/>
                <a:tab pos="1609725" algn="l"/>
                <a:tab pos="1609725" algn="l"/>
                <a:tab pos="1609725" algn="l"/>
              </a:tabLst>
            </a:pPr>
            <a:r>
              <a:rPr lang="zh-CN" altLang="en-US" sz="1700" dirty="0"/>
              <a:t>However, Jain et al. showed that although attention improves NLP results, its ability to</a:t>
            </a:r>
            <a:r>
              <a:rPr lang="en-US" altLang="zh-CN" sz="1700" dirty="0"/>
              <a:t> </a:t>
            </a:r>
            <a:r>
              <a:rPr lang="zh-CN" altLang="en-US" sz="1700" dirty="0"/>
              <a:t>provide transparency or significant explanations for the model</a:t>
            </a:r>
            <a:r>
              <a:rPr lang="en-US" altLang="zh-CN" sz="1700" dirty="0"/>
              <a:t>’</a:t>
            </a:r>
            <a:r>
              <a:rPr lang="zh-CN" altLang="en-US" sz="1700" dirty="0"/>
              <a:t>s predictions is </a:t>
            </a:r>
            <a:r>
              <a:rPr lang="zh-CN" altLang="en-US" sz="1700" b="1" dirty="0"/>
              <a:t>questionable</a:t>
            </a:r>
            <a:r>
              <a:rPr lang="en-US" altLang="zh-CN" sz="1700" b="1" dirty="0"/>
              <a:t>, </a:t>
            </a:r>
            <a:r>
              <a:rPr lang="en-US" altLang="zh-CN" sz="1700" dirty="0"/>
              <a:t>correlation between intuitive metrics about the features’ importance (</a:t>
            </a:r>
            <a:r>
              <a:rPr lang="en-US" altLang="zh-CN" sz="1700" dirty="0" err="1"/>
              <a:t>e.i.</a:t>
            </a:r>
            <a:r>
              <a:rPr lang="en-US" altLang="zh-CN" sz="1700" dirty="0"/>
              <a:t>, </a:t>
            </a:r>
            <a:r>
              <a:rPr lang="en-US" altLang="zh-CN" sz="1700" i="1" dirty="0"/>
              <a:t>gradient approaches, erasure of features</a:t>
            </a:r>
            <a:r>
              <a:rPr lang="en-US" altLang="zh-CN" sz="1700" dirty="0"/>
              <a:t>) and </a:t>
            </a:r>
            <a:r>
              <a:rPr lang="zh-CN" altLang="en-US" sz="1700" u="sng" dirty="0"/>
              <a:t>attentional weights is low</a:t>
            </a:r>
            <a:r>
              <a:rPr lang="zh-CN" altLang="en-US" sz="1700" dirty="0"/>
              <a:t> in recurrent encoders;</a:t>
            </a:r>
            <a:endParaRPr lang="zh-CN" altLang="en-US" sz="1700" dirty="0"/>
          </a:p>
          <a:p>
            <a:pPr lvl="1"/>
            <a:r>
              <a:rPr lang="en-US" sz="1700" dirty="0"/>
              <a:t>A</a:t>
            </a:r>
            <a:r>
              <a:rPr sz="1700" dirty="0"/>
              <a:t>ttention as an explanation</a:t>
            </a:r>
            <a:r>
              <a:rPr lang="en-US" sz="1700" dirty="0"/>
              <a:t> </a:t>
            </a:r>
            <a:r>
              <a:rPr sz="1700" dirty="0"/>
              <a:t>depends on the </a:t>
            </a:r>
            <a:r>
              <a:rPr sz="1700" u="sng" dirty="0"/>
              <a:t>definition of </a:t>
            </a:r>
            <a:r>
              <a:rPr sz="1700" u="sng" dirty="0" err="1"/>
              <a:t>explainability</a:t>
            </a:r>
            <a:r>
              <a:rPr sz="1700" u="sng" dirty="0"/>
              <a:t> considered</a:t>
            </a:r>
            <a:r>
              <a:rPr sz="1700" dirty="0"/>
              <a:t>. If the focus is on plausible </a:t>
            </a:r>
            <a:r>
              <a:rPr sz="1700" dirty="0" err="1"/>
              <a:t>explainability</a:t>
            </a:r>
            <a:r>
              <a:rPr sz="1700" dirty="0"/>
              <a:t>, attention could help interpret model insights. However, if the focus is a faithful and accurate interpretation of the</a:t>
            </a:r>
            <a:r>
              <a:rPr lang="en-US" sz="1700" dirty="0"/>
              <a:t> </a:t>
            </a:r>
            <a:r>
              <a:rPr sz="1700" dirty="0"/>
              <a:t>link that the model establishes between inputs and outputs, results are not always positive.</a:t>
            </a:r>
            <a:r>
              <a:rPr lang="en-US" sz="1700" dirty="0"/>
              <a:t> </a:t>
            </a:r>
            <a:endParaRPr lang="en-US" sz="1700" dirty="0"/>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244545"/>
            <a:ext cx="10969200" cy="705600"/>
          </a:xfrm>
        </p:spPr>
        <p:txBody>
          <a:bodyPr>
            <a:normAutofit/>
          </a:bodyPr>
          <a:lstStyle/>
          <a:p>
            <a:r>
              <a:rPr lang="zh-CN" altLang="en-US" b="1" dirty="0"/>
              <a:t>Neural-Symbolic Learning and Reasoning</a:t>
            </a:r>
            <a:endParaRPr lang="zh-CN" altLang="en-US" dirty="0"/>
          </a:p>
        </p:txBody>
      </p:sp>
      <p:sp>
        <p:nvSpPr>
          <p:cNvPr id="3" name="内容占位符 2"/>
          <p:cNvSpPr>
            <a:spLocks noGrp="1"/>
          </p:cNvSpPr>
          <p:nvPr>
            <p:ph idx="1"/>
          </p:nvPr>
        </p:nvSpPr>
        <p:spPr>
          <a:xfrm>
            <a:off x="611505" y="1113790"/>
            <a:ext cx="10968990" cy="5351780"/>
          </a:xfrm>
        </p:spPr>
        <p:style>
          <a:lnRef idx="2">
            <a:schemeClr val="accent2"/>
          </a:lnRef>
          <a:fillRef idx="1">
            <a:schemeClr val="lt1"/>
          </a:fillRef>
          <a:effectRef idx="0">
            <a:schemeClr val="accent2"/>
          </a:effectRef>
          <a:fontRef idx="minor">
            <a:schemeClr val="dk1"/>
          </a:fontRef>
        </p:style>
        <p:txBody>
          <a:bodyPr>
            <a:normAutofit/>
          </a:bodyPr>
          <a:lstStyle/>
          <a:p>
            <a:pPr lvl="1"/>
            <a:r>
              <a:rPr lang="en-US" altLang="zh-CN" sz="1700" dirty="0"/>
              <a:t>To </a:t>
            </a:r>
            <a:r>
              <a:rPr lang="zh-CN" altLang="en-US" sz="1700" dirty="0"/>
              <a:t>combine the robustness of</a:t>
            </a:r>
            <a:r>
              <a:rPr lang="en-US" altLang="zh-CN" sz="1700" dirty="0"/>
              <a:t> </a:t>
            </a:r>
            <a:r>
              <a:rPr lang="zh-CN" altLang="en-US" sz="1700" b="1" dirty="0"/>
              <a:t>connectionist systems</a:t>
            </a:r>
            <a:r>
              <a:rPr lang="zh-CN" altLang="en-US" sz="1700" dirty="0"/>
              <a:t> with </a:t>
            </a:r>
            <a:r>
              <a:rPr lang="zh-CN" altLang="en-US" sz="1700" b="1" dirty="0"/>
              <a:t>symbolic representation</a:t>
            </a:r>
            <a:r>
              <a:rPr lang="zh-CN" altLang="en-US" sz="1700" dirty="0"/>
              <a:t> to perform complex reasoning tasks. While</a:t>
            </a:r>
            <a:r>
              <a:rPr lang="en-US" altLang="zh-CN" sz="1700" dirty="0"/>
              <a:t> </a:t>
            </a:r>
            <a:r>
              <a:rPr lang="zh-CN" altLang="en-US" sz="1700" dirty="0"/>
              <a:t>symbolic representation is highly </a:t>
            </a:r>
            <a:r>
              <a:rPr lang="zh-CN" altLang="en-US" sz="1700" u="sng" dirty="0"/>
              <a:t>recursive and declarative</a:t>
            </a:r>
            <a:r>
              <a:rPr lang="zh-CN" altLang="en-US" sz="1700" dirty="0"/>
              <a:t>, neural networks encode knowledge </a:t>
            </a:r>
            <a:r>
              <a:rPr lang="zh-CN" altLang="en-US" sz="1700" u="sng" dirty="0"/>
              <a:t>implicitly</a:t>
            </a:r>
            <a:r>
              <a:rPr lang="zh-CN" altLang="en-US" sz="1700" dirty="0"/>
              <a:t> by adjusting</a:t>
            </a:r>
            <a:r>
              <a:rPr lang="en-US" altLang="zh-CN" sz="1700" dirty="0"/>
              <a:t> weights.</a:t>
            </a:r>
            <a:endParaRPr lang="en-US" altLang="zh-CN" sz="1700" dirty="0"/>
          </a:p>
          <a:p>
            <a:pPr lvl="1"/>
            <a:r>
              <a:rPr lang="en-US" altLang="zh-CN" sz="1700" dirty="0"/>
              <a:t>Attention mechanisms have been integrated into some neural-symbolic models, the development of which is still at an early stage. </a:t>
            </a:r>
            <a:r>
              <a:rPr lang="en-US" altLang="zh-CN" sz="1700" b="1" dirty="0"/>
              <a:t>Memory Networks</a:t>
            </a:r>
            <a:r>
              <a:rPr lang="en-US" altLang="zh-CN" sz="1700" dirty="0"/>
              <a:t> and </a:t>
            </a:r>
            <a:r>
              <a:rPr lang="en-US" altLang="zh-CN" sz="1700" b="1" i="1" dirty="0"/>
              <a:t>Neural Turing Machine</a:t>
            </a:r>
            <a:r>
              <a:rPr lang="en-US" altLang="zh-CN" sz="1700" dirty="0"/>
              <a:t> were the first initiatives to include reasoning in deep connectionist models.</a:t>
            </a:r>
            <a:endParaRPr lang="en-US" altLang="zh-CN" sz="1700" dirty="0"/>
          </a:p>
          <a:p>
            <a:pPr lvl="1"/>
            <a:r>
              <a:rPr lang="en-US" altLang="zh-CN" sz="1700" dirty="0"/>
              <a:t>In the context of </a:t>
            </a:r>
            <a:r>
              <a:rPr lang="en-US" altLang="zh-CN" sz="1700" b="1" dirty="0"/>
              <a:t>neural logic programming</a:t>
            </a:r>
            <a:r>
              <a:rPr lang="en-US" altLang="zh-CN" sz="1700" dirty="0"/>
              <a:t>, attention has been exploited to reason about </a:t>
            </a:r>
            <a:r>
              <a:rPr lang="en-US" altLang="zh-CN" sz="1700" u="sng" dirty="0"/>
              <a:t>knowledge graphs</a:t>
            </a:r>
            <a:r>
              <a:rPr lang="en-US" altLang="zh-CN" sz="1700" dirty="0"/>
              <a:t> or </a:t>
            </a:r>
            <a:r>
              <a:rPr lang="en-US" altLang="zh-CN" sz="1700" u="sng" dirty="0"/>
              <a:t>memory structures</a:t>
            </a:r>
            <a:r>
              <a:rPr lang="en-US" altLang="zh-CN" sz="1700" dirty="0"/>
              <a:t> to combine the learning of parameters and structures of logical rules. </a:t>
            </a:r>
            <a:r>
              <a:rPr lang="en-US" altLang="zh-CN" sz="1700" b="1" dirty="0"/>
              <a:t>Neural Logic Programming</a:t>
            </a:r>
            <a:r>
              <a:rPr lang="en-US" altLang="zh-CN" sz="1700" dirty="0"/>
              <a:t> uses attention on a neural controller that learns to select a subset of operations and memory content to execute first-order rules. </a:t>
            </a:r>
            <a:r>
              <a:rPr lang="en-US" altLang="zh-CN" sz="1700" b="1" dirty="0"/>
              <a:t>Logic Attention Networks</a:t>
            </a:r>
            <a:r>
              <a:rPr lang="en-US" altLang="zh-CN" sz="1700" dirty="0"/>
              <a:t> facilitates inductive KG embedding and uses attention to aggregate information coming from graph neighbors with rules and attention weights. A </a:t>
            </a:r>
            <a:r>
              <a:rPr lang="en-US" altLang="zh-CN" sz="1700" b="1" dirty="0" err="1"/>
              <a:t>pGAT</a:t>
            </a:r>
            <a:r>
              <a:rPr lang="en-US" altLang="zh-CN" sz="1700" dirty="0"/>
              <a:t> uses attention to knowledge base completion, which involves the prediction of missing relations between entities in a knowledge graph.</a:t>
            </a:r>
            <a:endParaRPr lang="en-US" altLang="zh-CN" dirty="0"/>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993200" y="1533235"/>
            <a:ext cx="9799200" cy="2570400"/>
          </a:xfrm>
        </p:spPr>
        <p:txBody>
          <a:bodyPr/>
          <a:lstStyle/>
          <a:p>
            <a:r>
              <a:rPr lang="en-US" dirty="0"/>
              <a:t>The end</a:t>
            </a:r>
            <a:r>
              <a:rPr lang="en-US" altLang="zh-CN" dirty="0"/>
              <a:t> </a:t>
            </a:r>
            <a:endParaRPr lang="en-US" altLang="zh-CN" dirty="0"/>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80435"/>
            <a:ext cx="10969200" cy="705600"/>
          </a:xfrm>
        </p:spPr>
        <p:txBody>
          <a:bodyPr>
            <a:normAutofit/>
          </a:bodyPr>
          <a:lstStyle/>
          <a:p>
            <a:r>
              <a:rPr lang="en-US" altLang="zh-CN" dirty="0">
                <a:sym typeface="+mn-ea"/>
              </a:rPr>
              <a:t>RAM and STN</a:t>
            </a:r>
            <a:endParaRPr lang="zh-CN" altLang="en-US" dirty="0"/>
          </a:p>
        </p:txBody>
      </p:sp>
      <p:sp>
        <p:nvSpPr>
          <p:cNvPr id="3" name="内容占位符 2"/>
          <p:cNvSpPr>
            <a:spLocks noGrp="1"/>
          </p:cNvSpPr>
          <p:nvPr>
            <p:ph idx="1"/>
          </p:nvPr>
        </p:nvSpPr>
        <p:spPr>
          <a:xfrm>
            <a:off x="611505" y="1289685"/>
            <a:ext cx="10968990" cy="4905375"/>
          </a:xfrm>
        </p:spPr>
        <p:style>
          <a:lnRef idx="2">
            <a:schemeClr val="accent2"/>
          </a:lnRef>
          <a:fillRef idx="1">
            <a:schemeClr val="lt1"/>
          </a:fillRef>
          <a:effectRef idx="0">
            <a:schemeClr val="accent2"/>
          </a:effectRef>
          <a:fontRef idx="minor">
            <a:schemeClr val="dk1"/>
          </a:fontRef>
        </p:style>
        <p:txBody>
          <a:bodyPr>
            <a:normAutofit lnSpcReduction="10000"/>
          </a:bodyPr>
          <a:lstStyle/>
          <a:p>
            <a:r>
              <a:rPr lang="zh-CN" altLang="en-US" b="1" dirty="0"/>
              <a:t>Attentional interfaces</a:t>
            </a:r>
            <a:r>
              <a:rPr lang="en-US" altLang="zh-CN" dirty="0"/>
              <a:t>:  based on </a:t>
            </a:r>
            <a:r>
              <a:rPr lang="en-US" altLang="zh-CN" u="sng" dirty="0"/>
              <a:t>human saccadic movements and robustness</a:t>
            </a:r>
            <a:r>
              <a:rPr lang="en-US" altLang="zh-CN" dirty="0"/>
              <a:t> to change. One person focuses attention on parts of the image simultaneously, glimpsing to quickly scan the entire image to find the main areas during the recognition process.  </a:t>
            </a:r>
            <a:r>
              <a:rPr lang="en-US" altLang="zh-CN" b="1" dirty="0"/>
              <a:t>Ignoring the irrelevant parts</a:t>
            </a:r>
            <a:r>
              <a:rPr lang="en-US" altLang="zh-CN" dirty="0"/>
              <a:t> makes it easier to learn in the presence of disorder. </a:t>
            </a:r>
            <a:endParaRPr lang="en-US" altLang="zh-CN" dirty="0"/>
          </a:p>
          <a:p>
            <a:r>
              <a:rPr lang="en-US" altLang="zh-CN" dirty="0"/>
              <a:t>CNNs are </a:t>
            </a:r>
            <a:r>
              <a:rPr lang="en-US" altLang="zh-CN" b="1" dirty="0"/>
              <a:t>rigid</a:t>
            </a:r>
            <a:r>
              <a:rPr lang="en-US" altLang="zh-CN" dirty="0"/>
              <a:t>, and the number of parameters grows linearly with the size of the image. Besides, the network treats all pixels in the same way.</a:t>
            </a:r>
            <a:endParaRPr lang="en-US" altLang="zh-CN" dirty="0"/>
          </a:p>
          <a:p>
            <a:r>
              <a:rPr lang="en-US" altLang="zh-CN" b="1" dirty="0"/>
              <a:t>RAM</a:t>
            </a:r>
            <a:r>
              <a:rPr lang="en-US" altLang="zh-CN" dirty="0"/>
              <a:t> and </a:t>
            </a:r>
            <a:r>
              <a:rPr lang="en-US" altLang="zh-CN" b="1" dirty="0"/>
              <a:t>STN</a:t>
            </a:r>
            <a:r>
              <a:rPr lang="en-US" altLang="zh-CN" dirty="0"/>
              <a:t> are pioneering architectures with attentional interfaces based on human visual attention. RAM (Recurrent Attention Model) can extract information from an image or video by adaptively selecting a sequence of regions, glimpses, only processing the selected areas at high resolution. STN (Spatial Transformer Network) is a module robust to spatial transformation changes, and is a dynamic mechanism that can spatially transform an image, or feature map, producing the appropriate transformation for each input sample. </a:t>
            </a:r>
            <a:endParaRPr lang="en-US" altLang="zh-CN"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80435"/>
            <a:ext cx="10969200" cy="705600"/>
          </a:xfrm>
        </p:spPr>
        <p:txBody>
          <a:bodyPr>
            <a:normAutofit/>
          </a:bodyPr>
          <a:lstStyle/>
          <a:p>
            <a:r>
              <a:rPr lang="en-US" altLang="zh-CN" dirty="0">
                <a:sym typeface="+mn-ea"/>
              </a:rPr>
              <a:t>RAM</a:t>
            </a:r>
            <a:endParaRPr lang="zh-CN" altLang="en-US" dirty="0"/>
          </a:p>
        </p:txBody>
      </p:sp>
      <p:pic>
        <p:nvPicPr>
          <p:cNvPr id="7" name="图片 6"/>
          <p:cNvPicPr>
            <a:picLocks noChangeAspect="1"/>
          </p:cNvPicPr>
          <p:nvPr/>
        </p:nvPicPr>
        <p:blipFill>
          <a:blip r:embed="rId1"/>
          <a:stretch>
            <a:fillRect/>
          </a:stretch>
        </p:blipFill>
        <p:spPr>
          <a:xfrm>
            <a:off x="4110182" y="244745"/>
            <a:ext cx="7296728" cy="5725231"/>
          </a:xfrm>
          <a:prstGeom prst="rect">
            <a:avLst/>
          </a:prstGeom>
        </p:spPr>
      </p:pic>
      <p:sp>
        <p:nvSpPr>
          <p:cNvPr id="9" name="文本框 8"/>
          <p:cNvSpPr txBox="1"/>
          <p:nvPr/>
        </p:nvSpPr>
        <p:spPr>
          <a:xfrm>
            <a:off x="4430684" y="5974129"/>
            <a:ext cx="6096000" cy="369332"/>
          </a:xfrm>
          <a:prstGeom prst="rect">
            <a:avLst/>
          </a:prstGeom>
          <a:noFill/>
        </p:spPr>
        <p:txBody>
          <a:bodyPr wrap="square">
            <a:spAutoFit/>
          </a:bodyPr>
          <a:lstStyle/>
          <a:p>
            <a:r>
              <a:rPr lang="en-US" altLang="zh-CN"/>
              <a:t>Partially Observable Markov Decision Process (POMDP)</a:t>
            </a:r>
            <a:endParaRPr lang="zh-CN" altLang="en-US" dirty="0"/>
          </a:p>
        </p:txBody>
      </p:sp>
      <p:sp>
        <p:nvSpPr>
          <p:cNvPr id="11" name="文本框 10"/>
          <p:cNvSpPr txBox="1"/>
          <p:nvPr/>
        </p:nvSpPr>
        <p:spPr>
          <a:xfrm>
            <a:off x="535709" y="1500970"/>
            <a:ext cx="6096000" cy="369332"/>
          </a:xfrm>
          <a:prstGeom prst="rect">
            <a:avLst/>
          </a:prstGeom>
          <a:noFill/>
        </p:spPr>
        <p:txBody>
          <a:bodyPr wrap="square">
            <a:spAutoFit/>
          </a:bodyPr>
          <a:lstStyle/>
          <a:p>
            <a:r>
              <a:rPr lang="en-US" altLang="zh-CN" dirty="0"/>
              <a:t>Internal state:</a:t>
            </a:r>
            <a:endParaRPr lang="zh-CN" altLang="en-US" dirty="0"/>
          </a:p>
        </p:txBody>
      </p:sp>
      <p:sp>
        <p:nvSpPr>
          <p:cNvPr id="13" name="文本框 12"/>
          <p:cNvSpPr txBox="1"/>
          <p:nvPr/>
        </p:nvSpPr>
        <p:spPr>
          <a:xfrm>
            <a:off x="535709" y="2400692"/>
            <a:ext cx="6096000" cy="369332"/>
          </a:xfrm>
          <a:prstGeom prst="rect">
            <a:avLst/>
          </a:prstGeom>
          <a:noFill/>
        </p:spPr>
        <p:txBody>
          <a:bodyPr wrap="square">
            <a:spAutoFit/>
          </a:bodyPr>
          <a:lstStyle/>
          <a:p>
            <a:r>
              <a:rPr lang="en-US" altLang="zh-CN" dirty="0"/>
              <a:t>Location Action:</a:t>
            </a:r>
            <a:endParaRPr lang="zh-CN" altLang="en-US" dirty="0"/>
          </a:p>
        </p:txBody>
      </p:sp>
      <p:sp>
        <p:nvSpPr>
          <p:cNvPr id="15" name="文本框 14"/>
          <p:cNvSpPr txBox="1"/>
          <p:nvPr/>
        </p:nvSpPr>
        <p:spPr>
          <a:xfrm>
            <a:off x="535709" y="4440566"/>
            <a:ext cx="6096000" cy="369332"/>
          </a:xfrm>
          <a:prstGeom prst="rect">
            <a:avLst/>
          </a:prstGeom>
          <a:noFill/>
        </p:spPr>
        <p:txBody>
          <a:bodyPr wrap="square">
            <a:spAutoFit/>
          </a:bodyPr>
          <a:lstStyle/>
          <a:p>
            <a:r>
              <a:rPr lang="en-US" altLang="zh-CN" dirty="0"/>
              <a:t>Reward:</a:t>
            </a:r>
            <a:endParaRPr lang="zh-CN" altLang="en-US" dirty="0"/>
          </a:p>
        </p:txBody>
      </p:sp>
      <p:pic>
        <p:nvPicPr>
          <p:cNvPr id="17" name="图片 16"/>
          <p:cNvPicPr>
            <a:picLocks noChangeAspect="1"/>
          </p:cNvPicPr>
          <p:nvPr/>
        </p:nvPicPr>
        <p:blipFill rotWithShape="1">
          <a:blip r:embed="rId2"/>
          <a:srcRect t="13833"/>
          <a:stretch>
            <a:fillRect/>
          </a:stretch>
        </p:blipFill>
        <p:spPr>
          <a:xfrm>
            <a:off x="1142711" y="1951348"/>
            <a:ext cx="2609850" cy="369332"/>
          </a:xfrm>
          <a:prstGeom prst="rect">
            <a:avLst/>
          </a:prstGeom>
        </p:spPr>
      </p:pic>
      <p:pic>
        <p:nvPicPr>
          <p:cNvPr id="19" name="图片 18"/>
          <p:cNvPicPr>
            <a:picLocks noChangeAspect="1"/>
          </p:cNvPicPr>
          <p:nvPr/>
        </p:nvPicPr>
        <p:blipFill>
          <a:blip r:embed="rId3"/>
          <a:stretch>
            <a:fillRect/>
          </a:stretch>
        </p:blipFill>
        <p:spPr>
          <a:xfrm>
            <a:off x="1142711" y="2893060"/>
            <a:ext cx="2295525" cy="400050"/>
          </a:xfrm>
          <a:prstGeom prst="rect">
            <a:avLst/>
          </a:prstGeom>
        </p:spPr>
      </p:pic>
      <p:sp>
        <p:nvSpPr>
          <p:cNvPr id="21" name="文本框 20"/>
          <p:cNvSpPr txBox="1"/>
          <p:nvPr/>
        </p:nvSpPr>
        <p:spPr>
          <a:xfrm>
            <a:off x="517236" y="3453134"/>
            <a:ext cx="6096000" cy="369332"/>
          </a:xfrm>
          <a:prstGeom prst="rect">
            <a:avLst/>
          </a:prstGeom>
          <a:noFill/>
        </p:spPr>
        <p:txBody>
          <a:bodyPr wrap="square">
            <a:spAutoFit/>
          </a:bodyPr>
          <a:lstStyle/>
          <a:p>
            <a:r>
              <a:rPr lang="en-US" altLang="zh-CN" dirty="0"/>
              <a:t>Environment Action:</a:t>
            </a:r>
            <a:endParaRPr lang="zh-CN" altLang="en-US" dirty="0"/>
          </a:p>
        </p:txBody>
      </p:sp>
      <p:pic>
        <p:nvPicPr>
          <p:cNvPr id="23" name="图片 22"/>
          <p:cNvPicPr>
            <a:picLocks noChangeAspect="1"/>
          </p:cNvPicPr>
          <p:nvPr/>
        </p:nvPicPr>
        <p:blipFill>
          <a:blip r:embed="rId4"/>
          <a:stretch>
            <a:fillRect/>
          </a:stretch>
        </p:blipFill>
        <p:spPr>
          <a:xfrm>
            <a:off x="1133186" y="3915794"/>
            <a:ext cx="2305050" cy="381000"/>
          </a:xfrm>
          <a:prstGeom prst="rect">
            <a:avLst/>
          </a:prstGeom>
        </p:spPr>
      </p:pic>
      <p:pic>
        <p:nvPicPr>
          <p:cNvPr id="25" name="图片 24"/>
          <p:cNvPicPr>
            <a:picLocks noChangeAspect="1"/>
          </p:cNvPicPr>
          <p:nvPr/>
        </p:nvPicPr>
        <p:blipFill>
          <a:blip r:embed="rId5"/>
          <a:stretch>
            <a:fillRect/>
          </a:stretch>
        </p:blipFill>
        <p:spPr>
          <a:xfrm>
            <a:off x="1259609" y="4963652"/>
            <a:ext cx="1676400" cy="438150"/>
          </a:xfrm>
          <a:prstGeom prst="rect">
            <a:avLst/>
          </a:prstGeom>
        </p:spPr>
      </p:pic>
      <p:sp>
        <p:nvSpPr>
          <p:cNvPr id="6" name="文本框 5"/>
          <p:cNvSpPr txBox="1"/>
          <p:nvPr/>
        </p:nvSpPr>
        <p:spPr>
          <a:xfrm>
            <a:off x="1054100" y="6485890"/>
            <a:ext cx="10931525" cy="240030"/>
          </a:xfrm>
          <a:prstGeom prst="rect">
            <a:avLst/>
          </a:prstGeom>
          <a:noFill/>
        </p:spPr>
        <p:txBody>
          <a:bodyPr wrap="square" rtlCol="0">
            <a:noAutofit/>
          </a:bodyPr>
          <a:lstStyle/>
          <a:p>
            <a:r>
              <a:rPr sz="1200" u="sng"/>
              <a:t>Volodymyr Mnih, Nicolas Heess, Alex Graves, and Koray Kavukcuoglu. </a:t>
            </a:r>
            <a:r>
              <a:rPr sz="1200" b="1" u="sng"/>
              <a:t>Recurrent models of visual attention</a:t>
            </a:r>
            <a:r>
              <a:rPr sz="1200" u="sng"/>
              <a:t>.arXiv preprint arXiv:1406.6247, 2014.</a:t>
            </a:r>
            <a:endParaRPr sz="1200" u="sng"/>
          </a:p>
        </p:txBody>
      </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BEAUTIFY_FLAG" val="#wm#"/>
  <p:tag name="KSO_WM_TEMPLATE_CATEGORY" val="custom"/>
  <p:tag name="KSO_WM_TEMPLATE_INDEX" val="20205081"/>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KSO_WM_UNIT_PLACING_PICTURE_USER_VIEWPORT" val="{&quot;height&quot;:4824,&quot;width&quot;:13080}"/>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KSO_WM_BEAUTIFY_FLAG" val="#wm#"/>
  <p:tag name="KSO_WM_TEMPLATE_CATEGORY" val="custom"/>
  <p:tag name="KSO_WM_TEMPLATE_INDEX" val="20205081"/>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BEAUTIFY_FLAG" val="#wm#"/>
  <p:tag name="KSO_WM_TEMPLATE_CATEGORY" val="custom"/>
  <p:tag name="KSO_WM_TEMPLATE_INDEX" val="20205081"/>
</p:tagLst>
</file>

<file path=ppt/tags/tag122.xml><?xml version="1.0" encoding="utf-8"?>
<p:tagLst xmlns:p="http://schemas.openxmlformats.org/presentationml/2006/main">
  <p:tag name="KSO_WM_BEAUTIFY_FLAG" val="#wm#"/>
  <p:tag name="KSO_WM_TEMPLATE_CATEGORY" val="custom"/>
  <p:tag name="KSO_WM_TEMPLATE_INDEX" val="2020508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BEAUTIFY_FLAG" val="#wm#"/>
  <p:tag name="KSO_WM_TEMPLATE_CATEGORY" val="custom"/>
  <p:tag name="KSO_WM_TEMPLATE_INDEX" val="20205081"/>
</p:tagLst>
</file>

<file path=ppt/tags/tag125.xml><?xml version="1.0" encoding="utf-8"?>
<p:tagLst xmlns:p="http://schemas.openxmlformats.org/presentationml/2006/main">
  <p:tag name="KSO_WM_BEAUTIFY_FLAG" val="#wm#"/>
  <p:tag name="KSO_WM_TEMPLATE_CATEGORY" val="custom"/>
  <p:tag name="KSO_WM_TEMPLATE_INDEX" val="20205081"/>
</p:tagLst>
</file>

<file path=ppt/tags/tag126.xml><?xml version="1.0" encoding="utf-8"?>
<p:tagLst xmlns:p="http://schemas.openxmlformats.org/presentationml/2006/main">
  <p:tag name="KSO_WM_BEAUTIFY_FLAG" val="#wm#"/>
  <p:tag name="KSO_WM_TEMPLATE_CATEGORY" val="custom"/>
  <p:tag name="KSO_WM_TEMPLATE_INDEX" val="20205081"/>
</p:tagLst>
</file>

<file path=ppt/tags/tag127.xml><?xml version="1.0" encoding="utf-8"?>
<p:tagLst xmlns:p="http://schemas.openxmlformats.org/presentationml/2006/main">
  <p:tag name="KSO_WM_BEAUTIFY_FLAG" val="#wm#"/>
  <p:tag name="KSO_WM_TEMPLATE_CATEGORY" val="custom"/>
  <p:tag name="KSO_WM_TEMPLATE_INDEX" val="20205081"/>
</p:tagLst>
</file>

<file path=ppt/tags/tag128.xml><?xml version="1.0" encoding="utf-8"?>
<p:tagLst xmlns:p="http://schemas.openxmlformats.org/presentationml/2006/main">
  <p:tag name="KSO_WM_BEAUTIFY_FLAG" val="#wm#"/>
  <p:tag name="KSO_WM_TEMPLATE_CATEGORY" val="custom"/>
  <p:tag name="KSO_WM_TEMPLATE_INDEX" val="20205081"/>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205081"/>
</p:tagLst>
</file>

<file path=ppt/tags/tag131.xml><?xml version="1.0" encoding="utf-8"?>
<p:tagLst xmlns:p="http://schemas.openxmlformats.org/presentationml/2006/main">
  <p:tag name="KSO_WM_BEAUTIFY_FLAG" val="#wm#"/>
  <p:tag name="KSO_WM_TEMPLATE_CATEGORY" val="custom"/>
  <p:tag name="KSO_WM_TEMPLATE_INDEX" val="20205081"/>
</p:tagLst>
</file>

<file path=ppt/tags/tag132.xml><?xml version="1.0" encoding="utf-8"?>
<p:tagLst xmlns:p="http://schemas.openxmlformats.org/presentationml/2006/main">
  <p:tag name="KSO_WM_BEAUTIFY_FLAG" val="#wm#"/>
  <p:tag name="KSO_WM_TEMPLATE_CATEGORY" val="custom"/>
  <p:tag name="KSO_WM_TEMPLATE_INDEX" val="20205081"/>
</p:tagLst>
</file>

<file path=ppt/tags/tag133.xml><?xml version="1.0" encoding="utf-8"?>
<p:tagLst xmlns:p="http://schemas.openxmlformats.org/presentationml/2006/main">
  <p:tag name="KSO_WM_BEAUTIFY_FLAG" val="#wm#"/>
  <p:tag name="KSO_WM_TEMPLATE_CATEGORY" val="custom"/>
  <p:tag name="KSO_WM_TEMPLATE_INDEX" val="20205081"/>
</p:tagLst>
</file>

<file path=ppt/tags/tag134.xml><?xml version="1.0" encoding="utf-8"?>
<p:tagLst xmlns:p="http://schemas.openxmlformats.org/presentationml/2006/main">
  <p:tag name="KSO_WM_BEAUTIFY_FLAG" val="#wm#"/>
  <p:tag name="KSO_WM_TEMPLATE_CATEGORY" val="custom"/>
  <p:tag name="KSO_WM_TEMPLATE_INDEX" val="20205081"/>
</p:tagLst>
</file>

<file path=ppt/tags/tag135.xml><?xml version="1.0" encoding="utf-8"?>
<p:tagLst xmlns:p="http://schemas.openxmlformats.org/presentationml/2006/main">
  <p:tag name="KSO_WM_BEAUTIFY_FLAG" val="#wm#"/>
  <p:tag name="KSO_WM_TEMPLATE_CATEGORY" val="custom"/>
  <p:tag name="KSO_WM_TEMPLATE_INDEX" val="2020508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3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9.xml><?xml version="1.0" encoding="utf-8"?>
<p:tagLst xmlns:p="http://schemas.openxmlformats.org/presentationml/2006/main">
  <p:tag name="KSO_WPP_MARK_KEY" val="698315b0-0f54-4656-aac0-2339e22d3cc7"/>
  <p:tag name="COMMONDATA" val="eyJoZGlkIjoiOWRiMzVkMWEwNDliYzY3ZmFkMTM3ODJkNjkwZGMyMTYifQ=="/>
  <p:tag name="commondata" val="eyJoZGlkIjoiOThkMDA2MjBiODYzMmZjODBjODlkNTdjNmY5NDNiZTMifQ=="/>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UNIT_PLACING_PICTURE_USER_VIEWPORT" val="{&quot;height&quot;:5988,&quot;width&quot;:67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27208</Words>
  <Application>WPS 演示</Application>
  <PresentationFormat>宽屏</PresentationFormat>
  <Paragraphs>373</Paragraphs>
  <Slides>73</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73</vt:i4>
      </vt:variant>
    </vt:vector>
  </HeadingPairs>
  <TitlesOfParts>
    <vt:vector size="83" baseType="lpstr">
      <vt:lpstr>Arial</vt:lpstr>
      <vt:lpstr>宋体</vt:lpstr>
      <vt:lpstr>Wingdings</vt:lpstr>
      <vt:lpstr>Wingdings</vt:lpstr>
      <vt:lpstr>微软雅黑</vt:lpstr>
      <vt:lpstr>Arial Unicode MS</vt:lpstr>
      <vt:lpstr>等线</vt:lpstr>
      <vt:lpstr>Cambria Math</vt:lpstr>
      <vt:lpstr>Calibri</vt:lpstr>
      <vt:lpstr>Office 主题​​</vt:lpstr>
      <vt:lpstr>Attention in Deep Neural Networks </vt:lpstr>
      <vt:lpstr>Attention</vt:lpstr>
      <vt:lpstr>Contents</vt:lpstr>
      <vt:lpstr>Development Stages</vt:lpstr>
      <vt:lpstr>PowerPoint 演示文稿</vt:lpstr>
      <vt:lpstr>RNNSearch</vt:lpstr>
      <vt:lpstr>RNNSearch</vt:lpstr>
      <vt:lpstr>RAM and STN</vt:lpstr>
      <vt:lpstr>RAM</vt:lpstr>
      <vt:lpstr>STN</vt:lpstr>
      <vt:lpstr>Attention-augmented memory</vt:lpstr>
      <vt:lpstr>NTM</vt:lpstr>
      <vt:lpstr>NTM</vt:lpstr>
      <vt:lpstr>PowerPoint 演示文稿</vt:lpstr>
      <vt:lpstr>End-to-end attention models</vt:lpstr>
      <vt:lpstr>Transformer</vt:lpstr>
      <vt:lpstr>Transformer：using in three ways</vt:lpstr>
      <vt:lpstr>Attention Categories</vt:lpstr>
      <vt:lpstr>Soft Attention (Global Attention)</vt:lpstr>
      <vt:lpstr>Hard Attention (Local Attention)</vt:lpstr>
      <vt:lpstr>Self-Attention (Intra-Attention)</vt:lpstr>
      <vt:lpstr>Attention-based CNN Architectures</vt:lpstr>
      <vt:lpstr>PowerPoint 演示文稿</vt:lpstr>
      <vt:lpstr>PowerPoint 演示文稿</vt:lpstr>
      <vt:lpstr>DCN attention input</vt:lpstr>
      <vt:lpstr>DCN attention input</vt:lpstr>
      <vt:lpstr>Liu et al.: ADCrowdNet</vt:lpstr>
      <vt:lpstr>Liu et al.: ADCrowdNet</vt:lpstr>
      <vt:lpstr>DCN attention layer&amp;DCN residual attention</vt:lpstr>
      <vt:lpstr>DCN attention layer&amp;DCN residual attention</vt:lpstr>
      <vt:lpstr>DCN attention layer&amp;DCN residual attention</vt:lpstr>
      <vt:lpstr>DCN attention layer&amp;DCN residual attention</vt:lpstr>
      <vt:lpstr>Zhang et al.: residual non-local attention</vt:lpstr>
      <vt:lpstr>DCN attention layer&amp;DCN residual attention</vt:lpstr>
      <vt:lpstr>DCN attention output</vt:lpstr>
      <vt:lpstr>RA-CNN</vt:lpstr>
      <vt:lpstr>Pyramid based Attention</vt:lpstr>
      <vt:lpstr>DCN attention prediction group</vt:lpstr>
      <vt:lpstr>DCN attention pool group</vt:lpstr>
      <vt:lpstr>Attention-based RNN Architectures</vt:lpstr>
      <vt:lpstr>PowerPoint 演示文稿</vt:lpstr>
      <vt:lpstr>PowerPoint 演示文稿</vt:lpstr>
      <vt:lpstr>Recurrent attention input group</vt:lpstr>
      <vt:lpstr>RAM and CRAM</vt:lpstr>
      <vt:lpstr>Recurrent hidden attention</vt:lpstr>
      <vt:lpstr>Hierarchical Attention Network</vt:lpstr>
      <vt:lpstr>Recurrent memory attention</vt:lpstr>
      <vt:lpstr>Element-wise-Attention Gate</vt:lpstr>
      <vt:lpstr>Applications in CV</vt:lpstr>
      <vt:lpstr>Applications in Computer Vision (CV) </vt:lpstr>
      <vt:lpstr>Applications in CV </vt:lpstr>
      <vt:lpstr>Applications in CV </vt:lpstr>
      <vt:lpstr>Channel Attention</vt:lpstr>
      <vt:lpstr>Spatial Attention</vt:lpstr>
      <vt:lpstr>Spatial Attention</vt:lpstr>
      <vt:lpstr>Temporal Attention</vt:lpstr>
      <vt:lpstr>TAM</vt:lpstr>
      <vt:lpstr>TAM</vt:lpstr>
      <vt:lpstr>Branch Attention</vt:lpstr>
      <vt:lpstr>CondConv</vt:lpstr>
      <vt:lpstr>Channel &amp; Spatial Attention</vt:lpstr>
      <vt:lpstr>Residual Attention Network</vt:lpstr>
      <vt:lpstr>Residual Attention Network</vt:lpstr>
      <vt:lpstr>Spatial &amp; Temporal Attention</vt:lpstr>
      <vt:lpstr>STGCN(Spatial-Temporal Graph Convolutional Network)</vt:lpstr>
      <vt:lpstr>Trends and Opportunities </vt:lpstr>
      <vt:lpstr>Learning Multimodality</vt:lpstr>
      <vt:lpstr>Cognitive Elements</vt:lpstr>
      <vt:lpstr>Capsule Neural Network</vt:lpstr>
      <vt:lpstr>Incremental Learning</vt:lpstr>
      <vt:lpstr>Interpretability</vt:lpstr>
      <vt:lpstr>Neural-Symbolic Learning and Reasoning</vt:lpstr>
      <vt:lpstr>The end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刘峡壁</dc:creator>
  <cp:lastModifiedBy>张鹏杰</cp:lastModifiedBy>
  <cp:revision>421</cp:revision>
  <dcterms:created xsi:type="dcterms:W3CDTF">2019-06-19T02:08:00Z</dcterms:created>
  <dcterms:modified xsi:type="dcterms:W3CDTF">2023-11-16T12:34:00Z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FFDF6511118B431E96CBD332A905181C</vt:lpwstr>
  </property>
</Properties>
</file>